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2" r:id="rId2"/>
    <p:sldId id="258" r:id="rId3"/>
    <p:sldId id="259" r:id="rId4"/>
    <p:sldId id="260" r:id="rId5"/>
    <p:sldId id="284" r:id="rId6"/>
    <p:sldId id="283" r:id="rId7"/>
    <p:sldId id="261" r:id="rId8"/>
    <p:sldId id="262" r:id="rId9"/>
    <p:sldId id="285"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88" r:id="rId23"/>
    <p:sldId id="289" r:id="rId24"/>
    <p:sldId id="287" r:id="rId25"/>
    <p:sldId id="290" r:id="rId2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06AE2E-62F8-4DF7-8F6A-130B787AC37C}" type="datetimeFigureOut">
              <a:rPr lang="nl-NL" smtClean="0"/>
              <a:pPr/>
              <a:t>5-3-2022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24145B-297E-4813-BC59-40F57D915492}" type="slidenum">
              <a:rPr lang="nl-NL" smtClean="0"/>
              <a:pPr/>
              <a:t>‹#›</a:t>
            </a:fld>
            <a:endParaRPr lang="nl-NL"/>
          </a:p>
        </p:txBody>
      </p:sp>
    </p:spTree>
    <p:extLst>
      <p:ext uri="{BB962C8B-B14F-4D97-AF65-F5344CB8AC3E}">
        <p14:creationId xmlns:p14="http://schemas.microsoft.com/office/powerpoint/2010/main" val="18429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867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60B84B-277D-4665-ADD9-2B713225DE64}" type="slidenum">
              <a:rPr lang="nl-NL" smtClean="0"/>
              <a:pPr fontAlgn="base">
                <a:spcBef>
                  <a:spcPct val="0"/>
                </a:spcBef>
                <a:spcAft>
                  <a:spcPct val="0"/>
                </a:spcAft>
                <a:defRPr/>
              </a:pPr>
              <a:t>1</a:t>
            </a:fld>
            <a:endParaRPr lang="nl-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724145B-297E-4813-BC59-40F57D915492}" type="slidenum">
              <a:rPr lang="nl-NL" smtClean="0"/>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724145B-297E-4813-BC59-40F57D915492}" type="slidenum">
              <a:rPr lang="nl-NL" smtClean="0"/>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724145B-297E-4813-BC59-40F57D915492}" type="slidenum">
              <a:rPr lang="nl-NL" smtClean="0"/>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724145B-297E-4813-BC59-40F57D915492}" type="slidenum">
              <a:rPr lang="nl-NL" smtClean="0"/>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724145B-297E-4813-BC59-40F57D915492}" type="slidenum">
              <a:rPr lang="nl-NL" smtClean="0"/>
              <a:pPr/>
              <a:t>14</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724145B-297E-4813-BC59-40F57D915492}" type="slidenum">
              <a:rPr lang="nl-NL" smtClean="0"/>
              <a:pPr/>
              <a:t>15</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724145B-297E-4813-BC59-40F57D915492}" type="slidenum">
              <a:rPr lang="nl-NL" smtClean="0"/>
              <a:pPr/>
              <a:t>16</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724145B-297E-4813-BC59-40F57D915492}" type="slidenum">
              <a:rPr lang="nl-NL" smtClean="0"/>
              <a:pPr/>
              <a:t>17</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724145B-297E-4813-BC59-40F57D915492}" type="slidenum">
              <a:rPr lang="nl-NL" smtClean="0"/>
              <a:pPr/>
              <a:t>18</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724145B-297E-4813-BC59-40F57D915492}" type="slidenum">
              <a:rPr lang="nl-NL" smtClean="0"/>
              <a:pPr/>
              <a:t>19</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724145B-297E-4813-BC59-40F57D915492}" type="slidenum">
              <a:rPr lang="nl-NL" smtClean="0"/>
              <a:pPr/>
              <a:t>2</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724145B-297E-4813-BC59-40F57D915492}" type="slidenum">
              <a:rPr lang="nl-NL" smtClean="0"/>
              <a:pPr/>
              <a:t>20</a:t>
            </a:fld>
            <a:endParaRPr 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724145B-297E-4813-BC59-40F57D915492}" type="slidenum">
              <a:rPr lang="nl-NL" smtClean="0"/>
              <a:pPr/>
              <a:t>21</a:t>
            </a:fld>
            <a:endParaRPr lang="nl-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724145B-297E-4813-BC59-40F57D915492}" type="slidenum">
              <a:rPr lang="nl-NL" smtClean="0"/>
              <a:pPr/>
              <a:t>22</a:t>
            </a:fld>
            <a:endParaRPr lang="nl-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724145B-297E-4813-BC59-40F57D915492}" type="slidenum">
              <a:rPr lang="nl-NL" smtClean="0"/>
              <a:pPr/>
              <a:t>23</a:t>
            </a:fld>
            <a:endParaRPr lang="nl-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724145B-297E-4813-BC59-40F57D915492}" type="slidenum">
              <a:rPr lang="nl-NL" smtClean="0"/>
              <a:pPr/>
              <a:t>24</a:t>
            </a:fld>
            <a:endParaRPr lang="nl-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724145B-297E-4813-BC59-40F57D915492}" type="slidenum">
              <a:rPr lang="nl-NL" smtClean="0"/>
              <a:pPr/>
              <a:t>25</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724145B-297E-4813-BC59-40F57D915492}" type="slidenum">
              <a:rPr lang="nl-NL" smtClean="0"/>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724145B-297E-4813-BC59-40F57D915492}" type="slidenum">
              <a:rPr lang="nl-NL" smtClean="0"/>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724145B-297E-4813-BC59-40F57D915492}" type="slidenum">
              <a:rPr lang="nl-NL" smtClean="0"/>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724145B-297E-4813-BC59-40F57D915492}" type="slidenum">
              <a:rPr lang="nl-NL" smtClean="0"/>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724145B-297E-4813-BC59-40F57D915492}" type="slidenum">
              <a:rPr lang="nl-NL" smtClean="0"/>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724145B-297E-4813-BC59-40F57D915492}" type="slidenum">
              <a:rPr lang="nl-NL" smtClean="0"/>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724145B-297E-4813-BC59-40F57D915492}" type="slidenum">
              <a:rPr lang="nl-NL" smtClean="0"/>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B40490FD-7ACB-4C23-8025-9308E5EE2603}" type="datetimeFigureOut">
              <a:rPr lang="nl-NL" smtClean="0"/>
              <a:pPr/>
              <a:t>5-3-2022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405D0DA-66C6-4CC4-9F9C-D91DD9BD8D9D}" type="slidenum">
              <a:rPr lang="nl-NL" smtClean="0"/>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40490FD-7ACB-4C23-8025-9308E5EE2603}" type="datetimeFigureOut">
              <a:rPr lang="nl-NL" smtClean="0"/>
              <a:pPr/>
              <a:t>5-3-2022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405D0DA-66C6-4CC4-9F9C-D91DD9BD8D9D}" type="slidenum">
              <a:rPr lang="nl-NL" smtClean="0"/>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40490FD-7ACB-4C23-8025-9308E5EE2603}" type="datetimeFigureOut">
              <a:rPr lang="nl-NL" smtClean="0"/>
              <a:pPr/>
              <a:t>5-3-2022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405D0DA-66C6-4CC4-9F9C-D91DD9BD8D9D}" type="slidenum">
              <a:rPr lang="nl-NL" smtClean="0"/>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40490FD-7ACB-4C23-8025-9308E5EE2603}" type="datetimeFigureOut">
              <a:rPr lang="nl-NL" smtClean="0"/>
              <a:pPr/>
              <a:t>5-3-2022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405D0DA-66C6-4CC4-9F9C-D91DD9BD8D9D}" type="slidenum">
              <a:rPr lang="nl-NL" smtClean="0"/>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B40490FD-7ACB-4C23-8025-9308E5EE2603}" type="datetimeFigureOut">
              <a:rPr lang="nl-NL" smtClean="0"/>
              <a:pPr/>
              <a:t>5-3-2022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405D0DA-66C6-4CC4-9F9C-D91DD9BD8D9D}" type="slidenum">
              <a:rPr lang="nl-NL" smtClean="0"/>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B40490FD-7ACB-4C23-8025-9308E5EE2603}" type="datetimeFigureOut">
              <a:rPr lang="nl-NL" smtClean="0"/>
              <a:pPr/>
              <a:t>5-3-2022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405D0DA-66C6-4CC4-9F9C-D91DD9BD8D9D}" type="slidenum">
              <a:rPr lang="nl-NL" smtClean="0"/>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B40490FD-7ACB-4C23-8025-9308E5EE2603}" type="datetimeFigureOut">
              <a:rPr lang="nl-NL" smtClean="0"/>
              <a:pPr/>
              <a:t>5-3-2022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405D0DA-66C6-4CC4-9F9C-D91DD9BD8D9D}" type="slidenum">
              <a:rPr lang="nl-NL" smtClean="0"/>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B40490FD-7ACB-4C23-8025-9308E5EE2603}" type="datetimeFigureOut">
              <a:rPr lang="nl-NL" smtClean="0"/>
              <a:pPr/>
              <a:t>5-3-2022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405D0DA-66C6-4CC4-9F9C-D91DD9BD8D9D}" type="slidenum">
              <a:rPr lang="nl-NL" smtClean="0"/>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40490FD-7ACB-4C23-8025-9308E5EE2603}" type="datetimeFigureOut">
              <a:rPr lang="nl-NL" smtClean="0"/>
              <a:pPr/>
              <a:t>5-3-2022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405D0DA-66C6-4CC4-9F9C-D91DD9BD8D9D}" type="slidenum">
              <a:rPr lang="nl-NL" smtClean="0"/>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40490FD-7ACB-4C23-8025-9308E5EE2603}" type="datetimeFigureOut">
              <a:rPr lang="nl-NL" smtClean="0"/>
              <a:pPr/>
              <a:t>5-3-2022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405D0DA-66C6-4CC4-9F9C-D91DD9BD8D9D}" type="slidenum">
              <a:rPr lang="nl-NL" smtClean="0"/>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40490FD-7ACB-4C23-8025-9308E5EE2603}" type="datetimeFigureOut">
              <a:rPr lang="nl-NL" smtClean="0"/>
              <a:pPr/>
              <a:t>5-3-2022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405D0DA-66C6-4CC4-9F9C-D91DD9BD8D9D}" type="slidenum">
              <a:rPr lang="nl-NL" smtClean="0"/>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0490FD-7ACB-4C23-8025-9308E5EE2603}" type="datetimeFigureOut">
              <a:rPr lang="nl-NL" smtClean="0"/>
              <a:pPr/>
              <a:t>5-3-2022</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5D0DA-66C6-4CC4-9F9C-D91DD9BD8D9D}" type="slidenum">
              <a:rPr lang="nl-NL" smtClean="0"/>
              <a:pPr/>
              <a:t>‹#›</a:t>
            </a:fld>
            <a:endParaRPr lang="nl-N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8.wdp"/></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10.wdp"/></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11.wdp"/></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12.wdp"/></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microsoft.com/office/2007/relationships/hdphoto" Target="../media/hdphoto13.wdp"/></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14.wdp"/></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07/relationships/hdphoto" Target="../media/hdphoto15.wdp"/></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microsoft.com/office/2007/relationships/hdphoto" Target="../media/hdphoto16.wdp"/></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microsoft.com/office/2007/relationships/hdphoto" Target="../media/hdphoto17.wdp"/></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microsoft.com/office/2007/relationships/hdphoto" Target="../media/hdphoto18.wdp"/></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ctrTitle"/>
          </p:nvPr>
        </p:nvSpPr>
        <p:spPr>
          <a:xfrm>
            <a:off x="0" y="1311275"/>
            <a:ext cx="9144000" cy="1470025"/>
          </a:xfrm>
        </p:spPr>
        <p:txBody>
          <a:bodyPr>
            <a:normAutofit fontScale="90000"/>
          </a:bodyPr>
          <a:lstStyle/>
          <a:p>
            <a:pPr eaLnBrk="1" hangingPunct="1"/>
            <a:r>
              <a:rPr lang="en-US" dirty="0" smtClean="0"/>
              <a:t/>
            </a:r>
            <a:br>
              <a:rPr lang="en-US" dirty="0" smtClean="0"/>
            </a:br>
            <a:r>
              <a:rPr lang="en-US" dirty="0" smtClean="0"/>
              <a:t>The life of Jesus </a:t>
            </a:r>
            <a:r>
              <a:rPr lang="en-US" dirty="0" smtClean="0"/>
              <a:t>- Part 11 of 18</a:t>
            </a:r>
            <a:r>
              <a:rPr lang="en-US" dirty="0" smtClean="0"/>
              <a:t/>
            </a:r>
            <a:br>
              <a:rPr lang="en-US" dirty="0" smtClean="0"/>
            </a:br>
            <a:r>
              <a:rPr lang="en-US" sz="3600" dirty="0" smtClean="0"/>
              <a:t>English </a:t>
            </a:r>
            <a:r>
              <a:rPr lang="en-US" sz="3600" dirty="0" smtClean="0"/>
              <a:t>- 24 slides</a:t>
            </a:r>
            <a:r>
              <a:rPr lang="en-US" dirty="0" smtClean="0"/>
              <a:t/>
            </a:r>
            <a:br>
              <a:rPr lang="en-US" dirty="0" smtClean="0"/>
            </a:br>
            <a:r>
              <a:rPr lang="en-US" sz="3600" dirty="0" smtClean="0"/>
              <a:t/>
            </a:r>
            <a:br>
              <a:rPr lang="en-US" sz="3600" dirty="0" smtClean="0"/>
            </a:br>
            <a:r>
              <a:rPr lang="en-US" b="1" dirty="0" smtClean="0">
                <a:solidFill>
                  <a:srgbClr val="FFFF00"/>
                </a:solidFill>
              </a:rPr>
              <a:t>Blind man healed, Good </a:t>
            </a:r>
            <a:r>
              <a:rPr lang="en-US" b="1" dirty="0" err="1" smtClean="0">
                <a:solidFill>
                  <a:srgbClr val="FFFF00"/>
                </a:solidFill>
              </a:rPr>
              <a:t>Samarithan</a:t>
            </a:r>
            <a:r>
              <a:rPr lang="en-US" b="1" dirty="0" smtClean="0">
                <a:solidFill>
                  <a:srgbClr val="FFFF00"/>
                </a:solidFill>
              </a:rPr>
              <a:t>, Martha, Crippled lady, Humble seat, Highways and byways, One Lost sheep </a:t>
            </a:r>
            <a:endParaRPr lang="nl-NL" b="1" dirty="0" smtClean="0">
              <a:solidFill>
                <a:srgbClr val="FFFF00"/>
              </a:solidFill>
            </a:endParaRPr>
          </a:p>
        </p:txBody>
      </p:sp>
      <p:sp>
        <p:nvSpPr>
          <p:cNvPr id="3" name="Ondertitel 2"/>
          <p:cNvSpPr>
            <a:spLocks noGrp="1"/>
          </p:cNvSpPr>
          <p:nvPr>
            <p:ph type="subTitle" idx="1"/>
          </p:nvPr>
        </p:nvSpPr>
        <p:spPr>
          <a:xfrm>
            <a:off x="1371600" y="4248150"/>
            <a:ext cx="6400800" cy="2349500"/>
          </a:xfrm>
        </p:spPr>
        <p:txBody>
          <a:bodyPr rtlCol="0">
            <a:normAutofit fontScale="77500" lnSpcReduction="20000"/>
          </a:bodyPr>
          <a:lstStyle/>
          <a:p>
            <a:pPr eaLnBrk="1" fontAlgn="auto" hangingPunct="1">
              <a:spcAft>
                <a:spcPts val="0"/>
              </a:spcAft>
              <a:defRPr/>
            </a:pPr>
            <a:endParaRPr lang="nl-NL" sz="3500" dirty="0" smtClean="0"/>
          </a:p>
          <a:p>
            <a:pPr eaLnBrk="1" fontAlgn="auto" hangingPunct="1">
              <a:spcAft>
                <a:spcPts val="0"/>
              </a:spcAft>
              <a:defRPr/>
            </a:pPr>
            <a:r>
              <a:rPr lang="nl-NL" dirty="0" smtClean="0"/>
              <a:t>© 2013 Stichting Docete NL</a:t>
            </a:r>
          </a:p>
          <a:p>
            <a:pPr eaLnBrk="1" fontAlgn="auto" hangingPunct="1">
              <a:spcAft>
                <a:spcPts val="0"/>
              </a:spcAft>
              <a:defRPr/>
            </a:pPr>
            <a:r>
              <a:rPr lang="nl-NL" sz="2100" kern="0" dirty="0" smtClean="0">
                <a:solidFill>
                  <a:schemeClr val="tx1"/>
                </a:solidFill>
                <a:cs typeface="Arial"/>
              </a:rPr>
              <a:t>www.docete.nl   //  info@docete.nl</a:t>
            </a:r>
          </a:p>
          <a:p>
            <a:pPr eaLnBrk="1" fontAlgn="auto" hangingPunct="1">
              <a:spcAft>
                <a:spcPts val="0"/>
              </a:spcAft>
              <a:defRPr/>
            </a:pPr>
            <a:endParaRPr lang="nl-NL" sz="2100" kern="0" dirty="0" smtClean="0">
              <a:solidFill>
                <a:schemeClr val="tx1"/>
              </a:solidFill>
              <a:cs typeface="Arial"/>
            </a:endParaRPr>
          </a:p>
          <a:p>
            <a:pPr eaLnBrk="1" fontAlgn="auto" hangingPunct="1">
              <a:spcAft>
                <a:spcPts val="0"/>
              </a:spcAft>
              <a:defRPr/>
            </a:pPr>
            <a:r>
              <a:rPr lang="nl-NL" sz="2100" kern="0" dirty="0" smtClean="0">
                <a:solidFill>
                  <a:schemeClr val="tx1"/>
                </a:solidFill>
                <a:cs typeface="Arial"/>
              </a:rPr>
              <a:t>Edited  by Johan Peters</a:t>
            </a:r>
          </a:p>
          <a:p>
            <a:pPr eaLnBrk="1" fontAlgn="auto" hangingPunct="1">
              <a:spcAft>
                <a:spcPts val="0"/>
              </a:spcAft>
              <a:defRPr/>
            </a:pPr>
            <a:r>
              <a:rPr lang="nl-NL" sz="2100" kern="0" dirty="0" smtClean="0">
                <a:solidFill>
                  <a:schemeClr val="tx1"/>
                </a:solidFill>
                <a:cs typeface="Arial"/>
              </a:rPr>
              <a:t>www.johanpeters.in</a:t>
            </a:r>
          </a:p>
          <a:p>
            <a:pPr eaLnBrk="1" fontAlgn="auto" hangingPunct="1">
              <a:spcAft>
                <a:spcPts val="0"/>
              </a:spcAft>
              <a:defRPr/>
            </a:pPr>
            <a:r>
              <a:rPr lang="nl-NL" sz="2100" kern="0" dirty="0" smtClean="0">
                <a:solidFill>
                  <a:schemeClr val="tx1"/>
                </a:solidFill>
                <a:cs typeface="Arial"/>
              </a:rPr>
              <a:t>(Comments are in brackets)</a:t>
            </a:r>
          </a:p>
          <a:p>
            <a:pPr eaLnBrk="1" fontAlgn="auto" hangingPunct="1">
              <a:spcAft>
                <a:spcPts val="0"/>
              </a:spcAft>
              <a:defRPr/>
            </a:pPr>
            <a:r>
              <a:rPr lang="nl-NL" sz="2100" kern="0" dirty="0" smtClean="0">
                <a:solidFill>
                  <a:schemeClr val="tx1"/>
                </a:solidFill>
                <a:cs typeface="Arial"/>
              </a:rPr>
              <a:t>Bible scriptures: New International Version</a:t>
            </a:r>
            <a:endParaRPr lang="nl-NL" sz="2100" dirty="0"/>
          </a:p>
        </p:txBody>
      </p:sp>
      <p:pic>
        <p:nvPicPr>
          <p:cNvPr id="2052" name="Afbeelding 3" descr="Naamloos-1zw.eps"/>
          <p:cNvPicPr>
            <a:picLocks noChangeAspect="1"/>
          </p:cNvPicPr>
          <p:nvPr/>
        </p:nvPicPr>
        <p:blipFill>
          <a:blip r:embed="rId3" cstate="print"/>
          <a:srcRect/>
          <a:stretch>
            <a:fillRect/>
          </a:stretch>
        </p:blipFill>
        <p:spPr bwMode="auto">
          <a:xfrm>
            <a:off x="251520" y="260648"/>
            <a:ext cx="919162" cy="18732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6-16-2013_009.JPG"/>
          <p:cNvPicPr>
            <a:picLocks noChangeAspect="1"/>
          </p:cNvPicPr>
          <p:nvPr/>
        </p:nvPicPr>
        <p:blipFill>
          <a:blip r:embed="rId3" cstate="print">
            <a:lum bright="1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99392"/>
            <a:ext cx="9144000" cy="6038491"/>
          </a:xfrm>
          <a:prstGeom prst="rect">
            <a:avLst/>
          </a:prstGeom>
        </p:spPr>
      </p:pic>
      <p:sp>
        <p:nvSpPr>
          <p:cNvPr id="4" name="TextBox 3"/>
          <p:cNvSpPr txBox="1"/>
          <p:nvPr/>
        </p:nvSpPr>
        <p:spPr>
          <a:xfrm>
            <a:off x="0" y="5589240"/>
            <a:ext cx="9144000" cy="1477328"/>
          </a:xfrm>
          <a:prstGeom prst="rect">
            <a:avLst/>
          </a:prstGeom>
          <a:solidFill>
            <a:schemeClr val="bg2">
              <a:lumMod val="75000"/>
            </a:schemeClr>
          </a:solidFill>
        </p:spPr>
        <p:txBody>
          <a:bodyPr wrap="square" rtlCol="0">
            <a:spAutoFit/>
          </a:bodyPr>
          <a:lstStyle/>
          <a:p>
            <a:pPr algn="ctr"/>
            <a:r>
              <a:rPr lang="en-US" dirty="0" err="1" smtClean="0"/>
              <a:t>Lk</a:t>
            </a:r>
            <a:r>
              <a:rPr lang="en-US" dirty="0" smtClean="0"/>
              <a:t>. 10:17-21 The disciples returned with joy and said, “Lord, even the demons submit to us in your name.” He replied “I have given you authority to trample on snakes and scorpions and to overcome all the power of the enemy; nothing will harm you. However, do not rejoice that the spirits submit to you, but rejoice that your names are written in heaven.”</a:t>
            </a:r>
          </a:p>
          <a:p>
            <a:pPr algn="ct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16-2013_010.JPG"/>
          <p:cNvPicPr>
            <a:picLocks noChangeAspect="1"/>
          </p:cNvPicPr>
          <p:nvPr/>
        </p:nvPicPr>
        <p:blipFill>
          <a:blip r:embed="rId3" cstate="print">
            <a:lum bright="1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315416"/>
            <a:ext cx="9144000" cy="5926667"/>
          </a:xfrm>
          <a:prstGeom prst="rect">
            <a:avLst/>
          </a:prstGeom>
        </p:spPr>
      </p:pic>
      <p:sp>
        <p:nvSpPr>
          <p:cNvPr id="3" name="TextBox 2"/>
          <p:cNvSpPr txBox="1"/>
          <p:nvPr/>
        </p:nvSpPr>
        <p:spPr>
          <a:xfrm>
            <a:off x="0" y="5445224"/>
            <a:ext cx="9144000" cy="1754326"/>
          </a:xfrm>
          <a:prstGeom prst="rect">
            <a:avLst/>
          </a:prstGeom>
          <a:solidFill>
            <a:schemeClr val="bg2">
              <a:lumMod val="75000"/>
            </a:schemeClr>
          </a:solidFill>
        </p:spPr>
        <p:txBody>
          <a:bodyPr wrap="square" rtlCol="0">
            <a:spAutoFit/>
          </a:bodyPr>
          <a:lstStyle/>
          <a:p>
            <a:pPr algn="ctr"/>
            <a:r>
              <a:rPr lang="en-US" dirty="0" smtClean="0"/>
              <a:t>Luke 10:25-29  an expert in the law stood up to test Jesus. “Teacher,” he asked, “what must I do to inherit eternal life?” “What is written in the Law?” he replied. He answered: “`Love the Lord your God with all your heart and with all your soul and with all your strength and with all your mind’; </a:t>
            </a:r>
            <a:r>
              <a:rPr lang="en-US" i="1" dirty="0" smtClean="0"/>
              <a:t>[Deut. 6:5] </a:t>
            </a:r>
            <a:r>
              <a:rPr lang="en-US" dirty="0" smtClean="0"/>
              <a:t>and, `Love your </a:t>
            </a:r>
            <a:r>
              <a:rPr lang="en-US" dirty="0" err="1" smtClean="0"/>
              <a:t>neighbour</a:t>
            </a:r>
            <a:r>
              <a:rPr lang="en-US" dirty="0" smtClean="0"/>
              <a:t> as yourself.’“ </a:t>
            </a:r>
            <a:r>
              <a:rPr lang="en-US" i="1" dirty="0" smtClean="0"/>
              <a:t>[Lev. 19:18] </a:t>
            </a:r>
            <a:r>
              <a:rPr lang="en-US" dirty="0" smtClean="0"/>
              <a:t> “You have answered correctly,” Jesus replied. “Do this and you will live.” But he asked Jesus, “who is my </a:t>
            </a:r>
            <a:r>
              <a:rPr lang="en-US" dirty="0" err="1" smtClean="0"/>
              <a:t>neighbour</a:t>
            </a:r>
            <a:r>
              <a:rPr lang="en-US" dirty="0" smtClean="0"/>
              <a:t>?”</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16-2013_011.JPG"/>
          <p:cNvPicPr>
            <a:picLocks noChangeAspect="1"/>
          </p:cNvPicPr>
          <p:nvPr/>
        </p:nvPicPr>
        <p:blipFill>
          <a:blip r:embed="rId3" cstate="print">
            <a:lum bright="20000" contrast="1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243408"/>
            <a:ext cx="9144000" cy="5926667"/>
          </a:xfrm>
          <a:prstGeom prst="rect">
            <a:avLst/>
          </a:prstGeom>
        </p:spPr>
      </p:pic>
      <p:sp>
        <p:nvSpPr>
          <p:cNvPr id="3" name="TextBox 2"/>
          <p:cNvSpPr txBox="1"/>
          <p:nvPr/>
        </p:nvSpPr>
        <p:spPr>
          <a:xfrm>
            <a:off x="0" y="4509120"/>
            <a:ext cx="9144000" cy="2585323"/>
          </a:xfrm>
          <a:prstGeom prst="rect">
            <a:avLst/>
          </a:prstGeom>
          <a:solidFill>
            <a:schemeClr val="bg2">
              <a:lumMod val="75000"/>
            </a:schemeClr>
          </a:solidFill>
        </p:spPr>
        <p:txBody>
          <a:bodyPr wrap="square" rtlCol="0">
            <a:spAutoFit/>
          </a:bodyPr>
          <a:lstStyle/>
          <a:p>
            <a:pPr algn="ctr"/>
            <a:r>
              <a:rPr lang="en-US" dirty="0" err="1" smtClean="0"/>
              <a:t>Lk</a:t>
            </a:r>
            <a:r>
              <a:rPr lang="en-US" dirty="0" smtClean="0"/>
              <a:t>. 10:30 In reply Jesus said: “A man . . fell into the hands of robbers. They stripped him of his clothes, beat him and went away, leaving him half-dead. A priest, when he saw the man, he passed by on the other side. So too, a Levite, . . But a Samaritan, . . when he saw him, he took pity on him. He. . bandaged his wounds, . Then he. . brought him to an inn and took care of him.  The next day he took out two silver coins and gave them to the innkeeper. `Look after him,’ he said, `and when I return, I will reimburse you for any extra expense you may have.’ “Which of these three do you think was a </a:t>
            </a:r>
            <a:r>
              <a:rPr lang="en-US" dirty="0" err="1" smtClean="0"/>
              <a:t>neighbour</a:t>
            </a:r>
            <a:r>
              <a:rPr lang="en-US" dirty="0" smtClean="0"/>
              <a:t> to the man who fell into the hands of robbers?”  The lawyer replied, “The one who had mercy on him.” Jesus told him, “Go and do likewise.”</a:t>
            </a:r>
          </a:p>
          <a:p>
            <a:pPr algn="ct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6-16-2013_012.JPG"/>
          <p:cNvPicPr>
            <a:picLocks noChangeAspect="1"/>
          </p:cNvPicPr>
          <p:nvPr/>
        </p:nvPicPr>
        <p:blipFill>
          <a:blip r:embed="rId3" cstate="print">
            <a:lum bright="1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27384"/>
            <a:ext cx="9144000" cy="6050382"/>
          </a:xfrm>
          <a:prstGeom prst="rect">
            <a:avLst/>
          </a:prstGeom>
        </p:spPr>
      </p:pic>
      <p:sp>
        <p:nvSpPr>
          <p:cNvPr id="4" name="TextBox 3"/>
          <p:cNvSpPr txBox="1"/>
          <p:nvPr/>
        </p:nvSpPr>
        <p:spPr>
          <a:xfrm>
            <a:off x="0" y="5877272"/>
            <a:ext cx="9144000" cy="1200329"/>
          </a:xfrm>
          <a:prstGeom prst="rect">
            <a:avLst/>
          </a:prstGeom>
          <a:solidFill>
            <a:schemeClr val="bg2">
              <a:lumMod val="75000"/>
            </a:schemeClr>
          </a:solidFill>
        </p:spPr>
        <p:txBody>
          <a:bodyPr wrap="square" rtlCol="0">
            <a:spAutoFit/>
          </a:bodyPr>
          <a:lstStyle/>
          <a:p>
            <a:pPr algn="ctr"/>
            <a:r>
              <a:rPr lang="en-US" dirty="0" smtClean="0"/>
              <a:t>Luke 10:38,39 As Jesus and his disciples were on their way, he came to a village where a woman named Martha opened her home to him.  She had a sister called Mary, who sat at the Lord’s feet listening to what he said.</a:t>
            </a:r>
          </a:p>
          <a:p>
            <a:pPr algn="ct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16-2013_013.JPG"/>
          <p:cNvPicPr>
            <a:picLocks noChangeAspect="1"/>
          </p:cNvPicPr>
          <p:nvPr/>
        </p:nvPicPr>
        <p:blipFill>
          <a:blip r:embed="rId3" cstate="print">
            <a:lum bright="20000" contrast="2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193411"/>
            <a:ext cx="9144000" cy="5926667"/>
          </a:xfrm>
          <a:prstGeom prst="rect">
            <a:avLst/>
          </a:prstGeom>
        </p:spPr>
      </p:pic>
      <p:sp>
        <p:nvSpPr>
          <p:cNvPr id="3" name="TextBox 2"/>
          <p:cNvSpPr txBox="1"/>
          <p:nvPr/>
        </p:nvSpPr>
        <p:spPr>
          <a:xfrm>
            <a:off x="0" y="5373216"/>
            <a:ext cx="9144000" cy="1754326"/>
          </a:xfrm>
          <a:prstGeom prst="rect">
            <a:avLst/>
          </a:prstGeom>
          <a:solidFill>
            <a:schemeClr val="bg2">
              <a:lumMod val="75000"/>
            </a:schemeClr>
          </a:solidFill>
        </p:spPr>
        <p:txBody>
          <a:bodyPr wrap="square" rtlCol="0">
            <a:spAutoFit/>
          </a:bodyPr>
          <a:lstStyle/>
          <a:p>
            <a:pPr algn="ctr"/>
            <a:r>
              <a:rPr lang="en-US" dirty="0" smtClean="0"/>
              <a:t>Luke 10:40-42 But Martha was distracted by all the preparations that had to be made. She came to him and asked, “Lord, don’t you care that my sister has left me to do the work by myself? Tell her to help me!”  “Martha, Martha,” the Lord answered, “you are worried and upset about many things, but only one thing is needed. Mary has chosen what is better, and it will not be taken away from her.”</a:t>
            </a:r>
          </a:p>
          <a:p>
            <a:pPr algn="ct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6-16-2013_014.JPG"/>
          <p:cNvPicPr>
            <a:picLocks noChangeAspect="1"/>
          </p:cNvPicPr>
          <p:nvPr/>
        </p:nvPicPr>
        <p:blipFill>
          <a:blip r:embed="rId3" cstate="print">
            <a:lum bright="20000" contrast="1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38641"/>
            <a:ext cx="9144000" cy="6059929"/>
          </a:xfrm>
          <a:prstGeom prst="rect">
            <a:avLst/>
          </a:prstGeom>
        </p:spPr>
      </p:pic>
      <p:sp>
        <p:nvSpPr>
          <p:cNvPr id="4" name="TextBox 3"/>
          <p:cNvSpPr txBox="1"/>
          <p:nvPr/>
        </p:nvSpPr>
        <p:spPr>
          <a:xfrm>
            <a:off x="0" y="5661248"/>
            <a:ext cx="9144000" cy="1477328"/>
          </a:xfrm>
          <a:prstGeom prst="rect">
            <a:avLst/>
          </a:prstGeom>
          <a:solidFill>
            <a:schemeClr val="bg2">
              <a:lumMod val="75000"/>
            </a:schemeClr>
          </a:solidFill>
        </p:spPr>
        <p:txBody>
          <a:bodyPr wrap="square" rtlCol="0">
            <a:spAutoFit/>
          </a:bodyPr>
          <a:lstStyle/>
          <a:p>
            <a:pPr algn="ctr"/>
            <a:r>
              <a:rPr lang="en-US" dirty="0" smtClean="0"/>
              <a:t>Mat 6:9-13  “This is how you should pray: “`Our Father in heaven, hallowed be your name, your kingdom come, your will be done on earth as it is in heaven. Give us today our daily bread. Forgive us our debts, as we also have forgiven our debtors.  And lead us not into temptation, but deliver us from evil, for yours is the kingdom and the power and the glory for ever. Amen.’”</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6-16-2013_015.JPG"/>
          <p:cNvPicPr>
            <a:picLocks noChangeAspect="1"/>
          </p:cNvPicPr>
          <p:nvPr/>
        </p:nvPicPr>
        <p:blipFill>
          <a:blip r:embed="rId3" cstate="print">
            <a:lum bright="30000" contrast="1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891480"/>
            <a:ext cx="9144000" cy="6029011"/>
          </a:xfrm>
          <a:prstGeom prst="rect">
            <a:avLst/>
          </a:prstGeom>
        </p:spPr>
      </p:pic>
      <p:sp>
        <p:nvSpPr>
          <p:cNvPr id="4" name="TextBox 3"/>
          <p:cNvSpPr txBox="1"/>
          <p:nvPr/>
        </p:nvSpPr>
        <p:spPr>
          <a:xfrm>
            <a:off x="0" y="4797152"/>
            <a:ext cx="9144000" cy="2585323"/>
          </a:xfrm>
          <a:prstGeom prst="rect">
            <a:avLst/>
          </a:prstGeom>
          <a:solidFill>
            <a:schemeClr val="bg2">
              <a:lumMod val="75000"/>
            </a:schemeClr>
          </a:solidFill>
        </p:spPr>
        <p:txBody>
          <a:bodyPr wrap="square" rtlCol="0">
            <a:spAutoFit/>
          </a:bodyPr>
          <a:lstStyle/>
          <a:p>
            <a:pPr algn="ctr"/>
            <a:r>
              <a:rPr lang="en-US" dirty="0" smtClean="0"/>
              <a:t>Luke 13:10-17 On a Sabbath Jesus was teaching in one of the synagogues, and a woman was there who had been crippled by a spirit for eighteen years. She was bent over . .  he put his hands on her, and immediately she straightened up and praised God. . the synagogue ruler said to the people, “There are six days for work. So come and be healed on those days, not on the Sabbath.”  The Lord answered him, “You hypocrites! Doesn’t each of you on the Sabbath untie his ox or donkey from the stall and lead it out to give it water? Then should not this daughter of Abraham, whom Satan has kept bound for eighteen long years, be set free on the Sabbath day?”</a:t>
            </a:r>
          </a:p>
          <a:p>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6-16-2013_016.JPG"/>
          <p:cNvPicPr>
            <a:picLocks noChangeAspect="1"/>
          </p:cNvPicPr>
          <p:nvPr/>
        </p:nvPicPr>
        <p:blipFill>
          <a:blip r:embed="rId3" cstate="print">
            <a:lum bright="20000" contrast="10000"/>
          </a:blip>
          <a:stretch>
            <a:fillRect/>
          </a:stretch>
        </p:blipFill>
        <p:spPr>
          <a:xfrm>
            <a:off x="0" y="-675456"/>
            <a:ext cx="9144000" cy="6038491"/>
          </a:xfrm>
          <a:prstGeom prst="rect">
            <a:avLst/>
          </a:prstGeom>
        </p:spPr>
      </p:pic>
      <p:sp>
        <p:nvSpPr>
          <p:cNvPr id="6" name="TextBox 5"/>
          <p:cNvSpPr txBox="1"/>
          <p:nvPr/>
        </p:nvSpPr>
        <p:spPr>
          <a:xfrm>
            <a:off x="0" y="4797152"/>
            <a:ext cx="9144000" cy="2308324"/>
          </a:xfrm>
          <a:prstGeom prst="rect">
            <a:avLst/>
          </a:prstGeom>
          <a:solidFill>
            <a:schemeClr val="bg2">
              <a:lumMod val="75000"/>
            </a:schemeClr>
          </a:solidFill>
        </p:spPr>
        <p:txBody>
          <a:bodyPr wrap="square" rtlCol="0">
            <a:spAutoFit/>
          </a:bodyPr>
          <a:lstStyle/>
          <a:p>
            <a:pPr algn="ctr"/>
            <a:r>
              <a:rPr lang="en-US" dirty="0" smtClean="0"/>
              <a:t>Jn. 10:22-31 Then came the Feast of Dedication (Hanukkah) . . It was winter, and Jesus was in the temple . . The Jews gathered round him, saying, “How long will you keep us in suspense? If you are the Christ, tell us plainly.”  “The miracles I do in my Father’s name speak for me, but you do not believe because you are not my sheep. My sheep hear my voice; I know them, and they follow me. I give them eternal life, and they shall never perish; no-one can snatch them out of my hand. My Father, who has given them to me, is greater than all; no-one can snatch them out of my Father’s hand. I and the Father are one.” Again the Jews picked up stones to stone him,</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6-16-2013_017.JPG"/>
          <p:cNvPicPr>
            <a:picLocks noChangeAspect="1"/>
          </p:cNvPicPr>
          <p:nvPr/>
        </p:nvPicPr>
        <p:blipFill>
          <a:blip r:embed="rId3" cstate="print">
            <a:lum bright="1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27384"/>
            <a:ext cx="9144000" cy="6083929"/>
          </a:xfrm>
          <a:prstGeom prst="rect">
            <a:avLst/>
          </a:prstGeom>
        </p:spPr>
      </p:pic>
      <p:sp>
        <p:nvSpPr>
          <p:cNvPr id="5" name="TextBox 4"/>
          <p:cNvSpPr txBox="1"/>
          <p:nvPr/>
        </p:nvSpPr>
        <p:spPr>
          <a:xfrm>
            <a:off x="0" y="5661248"/>
            <a:ext cx="9144000" cy="1477328"/>
          </a:xfrm>
          <a:prstGeom prst="rect">
            <a:avLst/>
          </a:prstGeom>
          <a:solidFill>
            <a:schemeClr val="bg2">
              <a:lumMod val="75000"/>
            </a:schemeClr>
          </a:solidFill>
        </p:spPr>
        <p:txBody>
          <a:bodyPr wrap="square" rtlCol="0">
            <a:spAutoFit/>
          </a:bodyPr>
          <a:lstStyle/>
          <a:p>
            <a:pPr algn="ctr"/>
            <a:r>
              <a:rPr lang="en-US" dirty="0" smtClean="0"/>
              <a:t>John 10:39-42 Again they tried to seize him, but he escaped their grasp.  Then Jesus went back across the Jordan to the place where John had been </a:t>
            </a:r>
            <a:r>
              <a:rPr lang="en-US" dirty="0" err="1" smtClean="0"/>
              <a:t>baptising</a:t>
            </a:r>
            <a:r>
              <a:rPr lang="en-US" dirty="0" smtClean="0"/>
              <a:t> in the early days. Here he stayed and many people came to him. They said, “Though John never performed a miraculous sign, all that John said about this man was true.”  And in that place many believed in Jesus.</a:t>
            </a:r>
          </a:p>
          <a:p>
            <a:pPr algn="ct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16-2013_018.JPG"/>
          <p:cNvPicPr>
            <a:picLocks noChangeAspect="1"/>
          </p:cNvPicPr>
          <p:nvPr/>
        </p:nvPicPr>
        <p:blipFill>
          <a:blip r:embed="rId3" cstate="print">
            <a:lum bright="10000"/>
          </a:blip>
          <a:stretch>
            <a:fillRect/>
          </a:stretch>
        </p:blipFill>
        <p:spPr>
          <a:xfrm>
            <a:off x="0" y="-315416"/>
            <a:ext cx="9144000" cy="6021921"/>
          </a:xfrm>
          <a:prstGeom prst="rect">
            <a:avLst/>
          </a:prstGeom>
        </p:spPr>
      </p:pic>
      <p:sp>
        <p:nvSpPr>
          <p:cNvPr id="3" name="TextBox 2"/>
          <p:cNvSpPr txBox="1"/>
          <p:nvPr/>
        </p:nvSpPr>
        <p:spPr>
          <a:xfrm>
            <a:off x="0" y="5373216"/>
            <a:ext cx="9144000" cy="1754326"/>
          </a:xfrm>
          <a:prstGeom prst="rect">
            <a:avLst/>
          </a:prstGeom>
          <a:solidFill>
            <a:schemeClr val="bg2">
              <a:lumMod val="75000"/>
            </a:schemeClr>
          </a:solidFill>
        </p:spPr>
        <p:txBody>
          <a:bodyPr wrap="square" rtlCol="0">
            <a:spAutoFit/>
          </a:bodyPr>
          <a:lstStyle/>
          <a:p>
            <a:pPr algn="ctr"/>
            <a:r>
              <a:rPr lang="en-US" dirty="0" smtClean="0"/>
              <a:t>Luke 14:1-6 One Sabbath, when Jesus went to eat in the house of a prominent Pharisee, he was being carefully watched. There . . was a man suffering from dropsy.  Jesus asked . . “Is it lawful to heal on the Sabbath or not?” But they remained silent. So taking hold of the man, he healed him and sent him away. Then he asked them, “If one of you has a son or an ox that falls into a well on the Sabbath day, will you not immediately pull him out?” And they had nothing to say.</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6-16-2013_001.JPG"/>
          <p:cNvPicPr>
            <a:picLocks noChangeAspect="1"/>
          </p:cNvPicPr>
          <p:nvPr/>
        </p:nvPicPr>
        <p:blipFill>
          <a:blip r:embed="rId3" cstate="print">
            <a:lum bright="20000" contrast="1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178331"/>
            <a:ext cx="9144000" cy="6127611"/>
          </a:xfrm>
          <a:prstGeom prst="rect">
            <a:avLst/>
          </a:prstGeom>
        </p:spPr>
      </p:pic>
      <p:sp>
        <p:nvSpPr>
          <p:cNvPr id="5" name="TextBox 4"/>
          <p:cNvSpPr txBox="1"/>
          <p:nvPr/>
        </p:nvSpPr>
        <p:spPr>
          <a:xfrm>
            <a:off x="0" y="5661248"/>
            <a:ext cx="9144000" cy="1477328"/>
          </a:xfrm>
          <a:prstGeom prst="rect">
            <a:avLst/>
          </a:prstGeom>
          <a:solidFill>
            <a:schemeClr val="bg2">
              <a:lumMod val="75000"/>
            </a:schemeClr>
          </a:solidFill>
        </p:spPr>
        <p:txBody>
          <a:bodyPr wrap="square" rtlCol="0">
            <a:spAutoFit/>
          </a:bodyPr>
          <a:lstStyle/>
          <a:p>
            <a:pPr algn="ctr"/>
            <a:r>
              <a:rPr lang="en-US" dirty="0" smtClean="0"/>
              <a:t>Jn. 9:1-6 As he went along, he saw a man blind from birth. His disciples asked him, “Rabbi, who sinned, this man or his parents, that he was born blind?” “. . this happened so that the work of God might be displayed in his life. As long as it is day, we must do the work of him who sent me. Night is coming, when no-one can work. . , I am the light of the world.”</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16-2013_019.JPG"/>
          <p:cNvPicPr>
            <a:picLocks noChangeAspect="1"/>
          </p:cNvPicPr>
          <p:nvPr/>
        </p:nvPicPr>
        <p:blipFill>
          <a:blip r:embed="rId3" cstate="print">
            <a:lum bright="20000" contrast="1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265419"/>
            <a:ext cx="9144000" cy="5926667"/>
          </a:xfrm>
          <a:prstGeom prst="rect">
            <a:avLst/>
          </a:prstGeom>
        </p:spPr>
      </p:pic>
      <p:sp>
        <p:nvSpPr>
          <p:cNvPr id="3" name="TextBox 2"/>
          <p:cNvSpPr txBox="1"/>
          <p:nvPr/>
        </p:nvSpPr>
        <p:spPr>
          <a:xfrm>
            <a:off x="0" y="5373216"/>
            <a:ext cx="9144000" cy="1754326"/>
          </a:xfrm>
          <a:prstGeom prst="rect">
            <a:avLst/>
          </a:prstGeom>
          <a:solidFill>
            <a:schemeClr val="bg2">
              <a:lumMod val="75000"/>
            </a:schemeClr>
          </a:solidFill>
        </p:spPr>
        <p:txBody>
          <a:bodyPr wrap="square" rtlCol="0">
            <a:spAutoFit/>
          </a:bodyPr>
          <a:lstStyle/>
          <a:p>
            <a:pPr algn="ctr"/>
            <a:r>
              <a:rPr lang="en-US" dirty="0" smtClean="0"/>
              <a:t>Luke 14:7-14 “When someone invites . , do not take the place of </a:t>
            </a:r>
            <a:r>
              <a:rPr lang="en-US" dirty="0" err="1" smtClean="0"/>
              <a:t>honour</a:t>
            </a:r>
            <a:r>
              <a:rPr lang="en-US" dirty="0" smtClean="0"/>
              <a:t>, . take the lowest place, For everyone who exalts himself will be humbled, and he who humbles himself will be exalted.”</a:t>
            </a:r>
          </a:p>
          <a:p>
            <a:pPr algn="ctr"/>
            <a:r>
              <a:rPr lang="en-US" dirty="0" smtClean="0"/>
              <a:t>Then Jesus said to his host, “When you give a meal, do not invite your friends, relatives, or your rich </a:t>
            </a:r>
            <a:r>
              <a:rPr lang="en-US" dirty="0" err="1" smtClean="0"/>
              <a:t>neighbours</a:t>
            </a:r>
            <a:r>
              <a:rPr lang="en-US" dirty="0" smtClean="0"/>
              <a:t>; But when you give a banquet, invite the poor, the crippled, the lame, the blind,</a:t>
            </a:r>
          </a:p>
          <a:p>
            <a:pPr algn="ctr"/>
            <a:r>
              <a:rPr lang="en-US" dirty="0" smtClean="0"/>
              <a:t>Although they cannot repay you, you will be repaid at the resurrection of the righteous.”</a:t>
            </a:r>
          </a:p>
          <a:p>
            <a:pPr algn="ct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6-16-2013_020.JPG"/>
          <p:cNvPicPr>
            <a:picLocks noChangeAspect="1"/>
          </p:cNvPicPr>
          <p:nvPr/>
        </p:nvPicPr>
        <p:blipFill>
          <a:blip r:embed="rId3" cstate="print">
            <a:lum bright="1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315416"/>
            <a:ext cx="9144000" cy="6055152"/>
          </a:xfrm>
          <a:prstGeom prst="rect">
            <a:avLst/>
          </a:prstGeom>
        </p:spPr>
      </p:pic>
      <p:sp>
        <p:nvSpPr>
          <p:cNvPr id="5" name="TextBox 4"/>
          <p:cNvSpPr txBox="1"/>
          <p:nvPr/>
        </p:nvSpPr>
        <p:spPr>
          <a:xfrm>
            <a:off x="0" y="5373216"/>
            <a:ext cx="9144000" cy="1754326"/>
          </a:xfrm>
          <a:prstGeom prst="rect">
            <a:avLst/>
          </a:prstGeom>
          <a:solidFill>
            <a:schemeClr val="bg2">
              <a:lumMod val="75000"/>
            </a:schemeClr>
          </a:solidFill>
        </p:spPr>
        <p:txBody>
          <a:bodyPr wrap="square" rtlCol="0">
            <a:spAutoFit/>
          </a:bodyPr>
          <a:lstStyle/>
          <a:p>
            <a:pPr algn="ctr"/>
            <a:r>
              <a:rPr lang="en-US" dirty="0" smtClean="0"/>
              <a:t>Luke 14:16-24 Jesus replied: “A certain man was preparing a great banquet and invited many guests. . But they all alike began to make excuses. . .Then the owner of the house became angry and ordered his servant, `Go out quickly into the streets and alleys of the town and bring in the poor, the crippled, the blind and the lame.’ `Go out . . and make them come in, so that my house will be full.’ I tell you, not one of those men who were invited will get a taste of my banquet.’“</a:t>
            </a:r>
          </a:p>
          <a:p>
            <a:pPr algn="ct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16-2013_021.JPG"/>
          <p:cNvPicPr>
            <a:picLocks noChangeAspect="1"/>
          </p:cNvPicPr>
          <p:nvPr/>
        </p:nvPicPr>
        <p:blipFill>
          <a:blip r:embed="rId3" cstate="print">
            <a:lum bright="1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27384"/>
            <a:ext cx="9144000" cy="6045620"/>
          </a:xfrm>
          <a:prstGeom prst="rect">
            <a:avLst/>
          </a:prstGeom>
        </p:spPr>
      </p:pic>
      <p:sp>
        <p:nvSpPr>
          <p:cNvPr id="3" name="TextBox 2"/>
          <p:cNvSpPr txBox="1"/>
          <p:nvPr/>
        </p:nvSpPr>
        <p:spPr>
          <a:xfrm>
            <a:off x="0" y="5085184"/>
            <a:ext cx="9144000" cy="2031325"/>
          </a:xfrm>
          <a:prstGeom prst="rect">
            <a:avLst/>
          </a:prstGeom>
          <a:solidFill>
            <a:schemeClr val="bg2">
              <a:lumMod val="75000"/>
            </a:schemeClr>
          </a:solidFill>
        </p:spPr>
        <p:txBody>
          <a:bodyPr wrap="square" rtlCol="0">
            <a:spAutoFit/>
          </a:bodyPr>
          <a:lstStyle/>
          <a:p>
            <a:pPr algn="ctr"/>
            <a:r>
              <a:rPr lang="en-US" dirty="0" smtClean="0"/>
              <a:t>Mark 10:1-9 Jesus then . . went across the Jordan. Some Pharisees tested him by asking, “Is it lawful for a man to divorce his wife?” “What did Moses command you?” he replied. They said, “Moses permitted a man to write a certificate of divorce and send her away.”  “It was because your hearts were hard that Moses wrote you this law,” Jesus replied. “But at the beginning of creation God `made them male and female’.</a:t>
            </a:r>
            <a:r>
              <a:rPr lang="en-US" i="1" dirty="0" smtClean="0"/>
              <a:t> </a:t>
            </a:r>
            <a:r>
              <a:rPr lang="en-US" dirty="0" smtClean="0"/>
              <a:t>, and the two will become one flesh.’ </a:t>
            </a:r>
            <a:r>
              <a:rPr lang="en-US" i="1" dirty="0" smtClean="0"/>
              <a:t>[Gen. 2:24] </a:t>
            </a:r>
            <a:r>
              <a:rPr lang="en-US" dirty="0" smtClean="0"/>
              <a:t>So they are no longer two, but one. Therefore what God has joined together, let man not separate.”</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6-16-2013_022.JPG"/>
          <p:cNvPicPr>
            <a:picLocks noChangeAspect="1"/>
          </p:cNvPicPr>
          <p:nvPr/>
        </p:nvPicPr>
        <p:blipFill>
          <a:blip r:embed="rId3" cstate="print">
            <a:lum bright="20000" contrast="1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84467"/>
            <a:ext cx="9144000" cy="6033747"/>
          </a:xfrm>
          <a:prstGeom prst="rect">
            <a:avLst/>
          </a:prstGeom>
        </p:spPr>
      </p:pic>
      <p:sp>
        <p:nvSpPr>
          <p:cNvPr id="4" name="TextBox 3"/>
          <p:cNvSpPr txBox="1"/>
          <p:nvPr/>
        </p:nvSpPr>
        <p:spPr>
          <a:xfrm>
            <a:off x="0" y="5661248"/>
            <a:ext cx="9144000" cy="1477328"/>
          </a:xfrm>
          <a:prstGeom prst="rect">
            <a:avLst/>
          </a:prstGeom>
          <a:solidFill>
            <a:schemeClr val="bg2">
              <a:lumMod val="75000"/>
            </a:schemeClr>
          </a:solidFill>
        </p:spPr>
        <p:txBody>
          <a:bodyPr wrap="square" rtlCol="0">
            <a:spAutoFit/>
          </a:bodyPr>
          <a:lstStyle/>
          <a:p>
            <a:pPr algn="ctr"/>
            <a:r>
              <a:rPr lang="en-US" dirty="0" smtClean="0"/>
              <a:t>Luke 15:1-4 Now the tax collectors and “sinners” were all gathering round to hear him. But the Pharisees and the teachers of the law muttered, “This man welcomes sinners, and eats with them.”  Then Jesus told them this parable: “Suppose one of you has a hundred sheep and loses one of them. Does he not leave the ninety-nine . . and go after the lost sheep until he finds it?”</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6-16-2013_023.JPG"/>
          <p:cNvPicPr>
            <a:picLocks noChangeAspect="1"/>
          </p:cNvPicPr>
          <p:nvPr/>
        </p:nvPicPr>
        <p:blipFill>
          <a:blip r:embed="rId3" cstate="print">
            <a:lum bright="20000" contrast="1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27384"/>
            <a:ext cx="9144000" cy="6033747"/>
          </a:xfrm>
          <a:prstGeom prst="rect">
            <a:avLst/>
          </a:prstGeom>
        </p:spPr>
      </p:pic>
      <p:sp>
        <p:nvSpPr>
          <p:cNvPr id="4" name="TextBox 3"/>
          <p:cNvSpPr txBox="1"/>
          <p:nvPr/>
        </p:nvSpPr>
        <p:spPr>
          <a:xfrm>
            <a:off x="0" y="5661248"/>
            <a:ext cx="9144000" cy="1477328"/>
          </a:xfrm>
          <a:prstGeom prst="rect">
            <a:avLst/>
          </a:prstGeom>
          <a:solidFill>
            <a:schemeClr val="bg2">
              <a:lumMod val="75000"/>
            </a:schemeClr>
          </a:solidFill>
        </p:spPr>
        <p:txBody>
          <a:bodyPr wrap="square" rtlCol="0">
            <a:spAutoFit/>
          </a:bodyPr>
          <a:lstStyle/>
          <a:p>
            <a:pPr algn="ctr"/>
            <a:r>
              <a:rPr lang="en-US" dirty="0" smtClean="0"/>
              <a:t>Luke 15:5-7 And when he finds it, he joyfully puts it on his shoulders and goes home. Then he calls his friends and </a:t>
            </a:r>
            <a:r>
              <a:rPr lang="en-US" dirty="0" err="1" smtClean="0"/>
              <a:t>neighbours</a:t>
            </a:r>
            <a:r>
              <a:rPr lang="en-US" dirty="0" smtClean="0"/>
              <a:t> together and says, `Rejoice with me; I have found my lost sheep.’ I tell you that in the same way there will be more rejoicing in heaven over one sinner who repents than over ninety-nine righteous persons who do not need to repent.</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6-16-2013_024.JPG"/>
          <p:cNvPicPr>
            <a:picLocks noChangeAspect="1"/>
          </p:cNvPicPr>
          <p:nvPr/>
        </p:nvPicPr>
        <p:blipFill>
          <a:blip r:embed="rId3" cstate="print">
            <a:lum bright="20000" contrast="10000"/>
          </a:blip>
          <a:stretch>
            <a:fillRect/>
          </a:stretch>
        </p:blipFill>
        <p:spPr>
          <a:xfrm>
            <a:off x="0" y="-459432"/>
            <a:ext cx="9144000" cy="6038491"/>
          </a:xfrm>
          <a:prstGeom prst="rect">
            <a:avLst/>
          </a:prstGeom>
        </p:spPr>
      </p:pic>
      <p:sp>
        <p:nvSpPr>
          <p:cNvPr id="4" name="TextBox 3"/>
          <p:cNvSpPr txBox="1"/>
          <p:nvPr/>
        </p:nvSpPr>
        <p:spPr>
          <a:xfrm>
            <a:off x="0" y="5624080"/>
            <a:ext cx="9144000" cy="1477328"/>
          </a:xfrm>
          <a:prstGeom prst="rect">
            <a:avLst/>
          </a:prstGeom>
          <a:noFill/>
        </p:spPr>
        <p:txBody>
          <a:bodyPr wrap="square" rtlCol="0">
            <a:spAutoFit/>
          </a:bodyPr>
          <a:lstStyle/>
          <a:p>
            <a:pPr algn="ctr"/>
            <a:r>
              <a:rPr lang="en-US" dirty="0" err="1" smtClean="0"/>
              <a:t>Lk</a:t>
            </a:r>
            <a:r>
              <a:rPr lang="en-US" dirty="0" smtClean="0"/>
              <a:t>. 15:8-10 “Or suppose a woman has ten silver coins and loses one. Does she not light a lamp, sweep the house and search carefully until she finds it? And when she finds it, she calls her friends and </a:t>
            </a:r>
            <a:r>
              <a:rPr lang="en-US" dirty="0" err="1" smtClean="0"/>
              <a:t>neighbours</a:t>
            </a:r>
            <a:r>
              <a:rPr lang="en-US" dirty="0" smtClean="0"/>
              <a:t> together and says, `Rejoice with me; I have found my lost coin.’ I tell you, there is rejoicing in the presence of the angels of God over one sinner who repents</a:t>
            </a:r>
          </a:p>
          <a:p>
            <a:pPr algn="ct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16-2013_002.JPG"/>
          <p:cNvPicPr>
            <a:picLocks noChangeAspect="1"/>
          </p:cNvPicPr>
          <p:nvPr/>
        </p:nvPicPr>
        <p:blipFill>
          <a:blip r:embed="rId3" cstate="print">
            <a:lum bright="2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36512" y="-49395"/>
            <a:ext cx="9255098" cy="5998675"/>
          </a:xfrm>
          <a:prstGeom prst="rect">
            <a:avLst/>
          </a:prstGeom>
        </p:spPr>
      </p:pic>
      <p:sp>
        <p:nvSpPr>
          <p:cNvPr id="3" name="TextBox 2"/>
          <p:cNvSpPr txBox="1"/>
          <p:nvPr/>
        </p:nvSpPr>
        <p:spPr>
          <a:xfrm>
            <a:off x="0" y="6034062"/>
            <a:ext cx="9144000" cy="923330"/>
          </a:xfrm>
          <a:prstGeom prst="rect">
            <a:avLst/>
          </a:prstGeom>
          <a:solidFill>
            <a:schemeClr val="bg2">
              <a:lumMod val="75000"/>
            </a:schemeClr>
          </a:solidFill>
        </p:spPr>
        <p:txBody>
          <a:bodyPr wrap="square" rtlCol="0">
            <a:spAutoFit/>
          </a:bodyPr>
          <a:lstStyle/>
          <a:p>
            <a:pPr algn="ctr"/>
            <a:r>
              <a:rPr lang="en-US" dirty="0" smtClean="0"/>
              <a:t>John 9:6,7 Having said this, he spat on the ground, made some mud with the saliva, and put it on the man’s eyes. “Go,” he told him, “wash in the Pool of Siloam”</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6-16-2013_003.JPG"/>
          <p:cNvPicPr>
            <a:picLocks noChangeAspect="1"/>
          </p:cNvPicPr>
          <p:nvPr/>
        </p:nvPicPr>
        <p:blipFill>
          <a:blip r:embed="rId3" cstate="print">
            <a:lum bright="10000"/>
          </a:blip>
          <a:stretch>
            <a:fillRect/>
          </a:stretch>
        </p:blipFill>
        <p:spPr>
          <a:xfrm>
            <a:off x="0" y="-38641"/>
            <a:ext cx="9144000" cy="6059929"/>
          </a:xfrm>
          <a:prstGeom prst="rect">
            <a:avLst/>
          </a:prstGeom>
        </p:spPr>
      </p:pic>
      <p:sp>
        <p:nvSpPr>
          <p:cNvPr id="4" name="TextBox 3"/>
          <p:cNvSpPr txBox="1"/>
          <p:nvPr/>
        </p:nvSpPr>
        <p:spPr>
          <a:xfrm>
            <a:off x="0" y="6167045"/>
            <a:ext cx="9144000" cy="646331"/>
          </a:xfrm>
          <a:prstGeom prst="rect">
            <a:avLst/>
          </a:prstGeom>
          <a:noFill/>
        </p:spPr>
        <p:txBody>
          <a:bodyPr wrap="square" rtlCol="0">
            <a:spAutoFit/>
          </a:bodyPr>
          <a:lstStyle/>
          <a:p>
            <a:pPr algn="ctr"/>
            <a:r>
              <a:rPr lang="en-US" dirty="0" smtClean="0"/>
              <a:t>John 9:7 So the man went and washed, and came home seeing.</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6-16-2013_004.JPG"/>
          <p:cNvPicPr>
            <a:picLocks noChangeAspect="1"/>
          </p:cNvPicPr>
          <p:nvPr/>
        </p:nvPicPr>
        <p:blipFill>
          <a:blip r:embed="rId3" cstate="print">
            <a:lum bright="10000"/>
          </a:blip>
          <a:stretch>
            <a:fillRect/>
          </a:stretch>
        </p:blipFill>
        <p:spPr>
          <a:xfrm>
            <a:off x="0" y="-27384"/>
            <a:ext cx="9144000" cy="6127611"/>
          </a:xfrm>
          <a:prstGeom prst="rect">
            <a:avLst/>
          </a:prstGeom>
        </p:spPr>
      </p:pic>
      <p:sp>
        <p:nvSpPr>
          <p:cNvPr id="4" name="TextBox 3"/>
          <p:cNvSpPr txBox="1"/>
          <p:nvPr/>
        </p:nvSpPr>
        <p:spPr>
          <a:xfrm>
            <a:off x="0" y="5552072"/>
            <a:ext cx="9144000" cy="1477328"/>
          </a:xfrm>
          <a:prstGeom prst="rect">
            <a:avLst/>
          </a:prstGeom>
          <a:solidFill>
            <a:schemeClr val="bg2">
              <a:lumMod val="75000"/>
            </a:schemeClr>
          </a:solidFill>
        </p:spPr>
        <p:txBody>
          <a:bodyPr wrap="square" rtlCol="0">
            <a:spAutoFit/>
          </a:bodyPr>
          <a:lstStyle/>
          <a:p>
            <a:pPr algn="ctr"/>
            <a:r>
              <a:rPr lang="en-US" dirty="0" smtClean="0"/>
              <a:t>John 9:8-12 His </a:t>
            </a:r>
            <a:r>
              <a:rPr lang="en-US" dirty="0" err="1" smtClean="0"/>
              <a:t>neighbours</a:t>
            </a:r>
            <a:r>
              <a:rPr lang="en-US" dirty="0" smtClean="0"/>
              <a:t> . . asked, “Isn’t this the same man who used to sit and beg?” . . .” But he himself insisted, “I am the man.” “How then were your eyes opened?” they demanded. He replied, “The man they call Jesus made some mud and put it on my eyes. He told me to go to Siloam and wash. So I went and washed, and then I could see.”</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6-16-2013_005.JPG"/>
          <p:cNvPicPr>
            <a:picLocks noChangeAspect="1"/>
          </p:cNvPicPr>
          <p:nvPr/>
        </p:nvPicPr>
        <p:blipFill>
          <a:blip r:embed="rId3" cstate="print">
            <a:lum bright="20000" contrast="1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49961" y="-27384"/>
            <a:ext cx="9293961" cy="6120680"/>
          </a:xfrm>
          <a:prstGeom prst="rect">
            <a:avLst/>
          </a:prstGeom>
        </p:spPr>
      </p:pic>
      <p:sp>
        <p:nvSpPr>
          <p:cNvPr id="4" name="TextBox 3"/>
          <p:cNvSpPr txBox="1"/>
          <p:nvPr/>
        </p:nvSpPr>
        <p:spPr>
          <a:xfrm>
            <a:off x="0" y="5085184"/>
            <a:ext cx="9144000" cy="1754326"/>
          </a:xfrm>
          <a:prstGeom prst="rect">
            <a:avLst/>
          </a:prstGeom>
          <a:solidFill>
            <a:schemeClr val="bg2">
              <a:lumMod val="75000"/>
            </a:schemeClr>
          </a:solidFill>
        </p:spPr>
        <p:txBody>
          <a:bodyPr wrap="square" rtlCol="0">
            <a:spAutoFit/>
          </a:bodyPr>
          <a:lstStyle/>
          <a:p>
            <a:pPr algn="ctr"/>
            <a:r>
              <a:rPr lang="en-US" dirty="0" smtClean="0"/>
              <a:t>John 9:13-18 They brought him to the Pharisees. . Now the day on which Jesus had made the mud and opened the man’s eyes was a Sabbath. Therefore the Pharisees also asked him how he had received his sight. “He put mud on my eyes,” the man replied, “and I washed, and now I see.” Some of the Pharisees said, “This man is not from God, for he does not keep the Sabbath.” But others asked, “How can a sinner do such miraculous signs?” So they were divided. . . The Jews did not believe that he had been blind. . until they sent for the man’s parents.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6-16-2013_006.JPG"/>
          <p:cNvPicPr>
            <a:picLocks noChangeAspect="1"/>
          </p:cNvPicPr>
          <p:nvPr/>
        </p:nvPicPr>
        <p:blipFill>
          <a:blip r:embed="rId3" cstate="print">
            <a:lum bright="10000"/>
          </a:blip>
          <a:stretch>
            <a:fillRect/>
          </a:stretch>
        </p:blipFill>
        <p:spPr>
          <a:xfrm>
            <a:off x="0" y="-243408"/>
            <a:ext cx="9144000" cy="6086339"/>
          </a:xfrm>
          <a:prstGeom prst="rect">
            <a:avLst/>
          </a:prstGeom>
        </p:spPr>
      </p:pic>
      <p:sp>
        <p:nvSpPr>
          <p:cNvPr id="3" name="TextBox 2"/>
          <p:cNvSpPr txBox="1"/>
          <p:nvPr/>
        </p:nvSpPr>
        <p:spPr>
          <a:xfrm>
            <a:off x="0" y="5373216"/>
            <a:ext cx="9144000" cy="1754326"/>
          </a:xfrm>
          <a:prstGeom prst="rect">
            <a:avLst/>
          </a:prstGeom>
          <a:solidFill>
            <a:schemeClr val="bg2">
              <a:lumMod val="75000"/>
            </a:schemeClr>
          </a:solidFill>
        </p:spPr>
        <p:txBody>
          <a:bodyPr wrap="square" rtlCol="0">
            <a:spAutoFit/>
          </a:bodyPr>
          <a:lstStyle/>
          <a:p>
            <a:pPr algn="ctr"/>
            <a:r>
              <a:rPr lang="en-US" dirty="0" smtClean="0"/>
              <a:t>John 9:20-34 “We know he is our son,” the parents answered, “and we know he was born blind. But how he can see now, or who opened his eyes, we don’t know. Ask him. He is of age; he will speak for himself.” . .  Then they asked him, “What did he do to you? How did he open your eyes?” . . He answered. . </a:t>
            </a:r>
            <a:r>
              <a:rPr lang="en-US" smtClean="0"/>
              <a:t>,“If</a:t>
            </a:r>
            <a:r>
              <a:rPr lang="en-US" dirty="0" smtClean="0"/>
              <a:t> this man were not from God, he could do nothing.”  To this they replied, “You were steeped in sin at birth; how dare you lecture us!” And they threw him out.</a:t>
            </a:r>
          </a:p>
          <a:p>
            <a:pPr algn="ct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6-16-2013_007.JPG"/>
          <p:cNvPicPr>
            <a:picLocks noChangeAspect="1"/>
          </p:cNvPicPr>
          <p:nvPr/>
        </p:nvPicPr>
        <p:blipFill>
          <a:blip r:embed="rId3" cstate="print">
            <a:lum bright="1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171400"/>
            <a:ext cx="9144000" cy="6076709"/>
          </a:xfrm>
          <a:prstGeom prst="rect">
            <a:avLst/>
          </a:prstGeom>
        </p:spPr>
      </p:pic>
      <p:sp>
        <p:nvSpPr>
          <p:cNvPr id="4" name="TextBox 3"/>
          <p:cNvSpPr txBox="1"/>
          <p:nvPr/>
        </p:nvSpPr>
        <p:spPr>
          <a:xfrm>
            <a:off x="0" y="5661248"/>
            <a:ext cx="9144000" cy="1477328"/>
          </a:xfrm>
          <a:prstGeom prst="rect">
            <a:avLst/>
          </a:prstGeom>
          <a:solidFill>
            <a:schemeClr val="bg2">
              <a:lumMod val="75000"/>
            </a:schemeClr>
          </a:solidFill>
        </p:spPr>
        <p:txBody>
          <a:bodyPr wrap="square" rtlCol="0">
            <a:spAutoFit/>
          </a:bodyPr>
          <a:lstStyle/>
          <a:p>
            <a:pPr algn="ctr"/>
            <a:r>
              <a:rPr lang="en-US" dirty="0" smtClean="0"/>
              <a:t>John 9:35-38 Jesus heard that they had thrown him out, and when he found him, he said, “Do you believe in the Son of Man?” “Who is he, sir?” the man asked. “Tell me so that I may believe in him.”  Jesus said, “You have now seen him; in fact, he is the one speaking with you.” Then the man said, “Lord, I believe,” and he worshipped him.</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6-16-2013_008.JPG"/>
          <p:cNvPicPr>
            <a:picLocks noChangeAspect="1"/>
          </p:cNvPicPr>
          <p:nvPr/>
        </p:nvPicPr>
        <p:blipFill>
          <a:blip r:embed="rId3" cstate="print">
            <a:lum bright="20000" contrast="1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603448"/>
            <a:ext cx="9144000" cy="6069506"/>
          </a:xfrm>
          <a:prstGeom prst="rect">
            <a:avLst/>
          </a:prstGeom>
        </p:spPr>
      </p:pic>
      <p:sp>
        <p:nvSpPr>
          <p:cNvPr id="4" name="TextBox 3"/>
          <p:cNvSpPr txBox="1"/>
          <p:nvPr/>
        </p:nvSpPr>
        <p:spPr>
          <a:xfrm>
            <a:off x="0" y="5373216"/>
            <a:ext cx="9144000" cy="2031325"/>
          </a:xfrm>
          <a:prstGeom prst="rect">
            <a:avLst/>
          </a:prstGeom>
          <a:solidFill>
            <a:schemeClr val="bg2">
              <a:lumMod val="75000"/>
            </a:schemeClr>
          </a:solidFill>
        </p:spPr>
        <p:txBody>
          <a:bodyPr wrap="square" rtlCol="0">
            <a:spAutoFit/>
          </a:bodyPr>
          <a:lstStyle/>
          <a:p>
            <a:pPr algn="ctr"/>
            <a:r>
              <a:rPr lang="en-US" dirty="0" smtClean="0"/>
              <a:t>John 10:14,15 “I am the good shepherd; I know my sheep and my sheep know me - just as the Father knows me and I know the Father - and I lay down my life for the sheep. The reason my Father loves me is that I lay down my life - No-one takes it from me, but I lay it down of my own accord. I have authority to lay it down and authority to take it up again. This command I received from my Father.” . . the Jews were again divided. . “He is . . raving mad. Why listen to him?”</a:t>
            </a:r>
          </a:p>
          <a:p>
            <a:endParaRPr lang="en-US" dirty="0" smtClean="0"/>
          </a:p>
          <a:p>
            <a:endParaRPr lang="en-US" dirty="0"/>
          </a:p>
        </p:txBody>
      </p:sp>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2409</Words>
  <Application>Microsoft Office PowerPoint</Application>
  <PresentationFormat>On-screen Show (4:3)</PresentationFormat>
  <Paragraphs>60</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Office-thema</vt:lpstr>
      <vt:lpstr> The life of Jesus - Part 11 of 18 English - 24 slides  Blind man healed, Good Samarithan, Martha, Crippled lady, Humble seat, Highways and byways, One Lost sheep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Jezus van Nazareth  11 The Life of Jesus  11</dc:title>
  <dc:creator>Kees</dc:creator>
  <cp:lastModifiedBy>Windows User</cp:lastModifiedBy>
  <cp:revision>9</cp:revision>
  <dcterms:created xsi:type="dcterms:W3CDTF">2013-11-10T13:55:40Z</dcterms:created>
  <dcterms:modified xsi:type="dcterms:W3CDTF">2022-03-05T14:26:09Z</dcterms:modified>
</cp:coreProperties>
</file>