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5" r:id="rId2"/>
    <p:sldId id="257" r:id="rId3"/>
    <p:sldId id="258" r:id="rId4"/>
    <p:sldId id="259" r:id="rId5"/>
    <p:sldId id="260" r:id="rId6"/>
    <p:sldId id="283"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C5AF0-A5ED-45BF-884A-BCAB57D8028E}" type="datetimeFigureOut">
              <a:rPr lang="nl-NL" smtClean="0"/>
              <a:pPr/>
              <a:t>6-3-2023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7FF6F-0AC6-42DF-841C-609B0A4D4771}" type="slidenum">
              <a:rPr lang="nl-NL" smtClean="0"/>
              <a:pPr/>
              <a:t>‹#›</a:t>
            </a:fld>
            <a:endParaRPr lang="nl-NL"/>
          </a:p>
        </p:txBody>
      </p:sp>
    </p:spTree>
    <p:extLst>
      <p:ext uri="{BB962C8B-B14F-4D97-AF65-F5344CB8AC3E}">
        <p14:creationId xmlns:p14="http://schemas.microsoft.com/office/powerpoint/2010/main" val="83029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B87FF6F-0AC6-42DF-841C-609B0A4D4771}"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538DCE5-3F0A-4A67-AE30-42969E784675}"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538DCE5-3F0A-4A67-AE30-42969E784675}" type="datetimeFigureOut">
              <a:rPr lang="nl-NL" smtClean="0"/>
              <a:pPr/>
              <a:t>6-3-2023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538DCE5-3F0A-4A67-AE30-42969E784675}" type="datetimeFigureOut">
              <a:rPr lang="nl-NL" smtClean="0"/>
              <a:pPr/>
              <a:t>6-3-2023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538DCE5-3F0A-4A67-AE30-42969E784675}" type="datetimeFigureOut">
              <a:rPr lang="nl-NL" smtClean="0"/>
              <a:pPr/>
              <a:t>6-3-2023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538DCE5-3F0A-4A67-AE30-42969E784675}"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538DCE5-3F0A-4A67-AE30-42969E784675}"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2364BBE-5E90-43C6-811F-0137F491790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8DCE5-3F0A-4A67-AE30-42969E784675}" type="datetimeFigureOut">
              <a:rPr lang="nl-NL" smtClean="0"/>
              <a:pPr/>
              <a:t>6-3-2023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64BBE-5E90-43C6-811F-0137F4917900}"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part 17</a:t>
            </a:r>
            <a:br>
              <a:rPr lang="en-US" dirty="0" smtClean="0"/>
            </a:br>
            <a:r>
              <a:rPr lang="en-US" sz="3600" dirty="0" smtClean="0"/>
              <a:t>English </a:t>
            </a:r>
            <a:r>
              <a:rPr lang="en-US" dirty="0" smtClean="0"/>
              <a:t/>
            </a:r>
            <a:br>
              <a:rPr lang="en-US" dirty="0" smtClean="0"/>
            </a:br>
            <a:r>
              <a:rPr lang="en-US" sz="3600" dirty="0" smtClean="0"/>
              <a:t/>
            </a:r>
            <a:br>
              <a:rPr lang="en-US" sz="3600" dirty="0" smtClean="0"/>
            </a:br>
            <a:r>
              <a:rPr lang="en-US" b="1" dirty="0" smtClean="0">
                <a:solidFill>
                  <a:srgbClr val="FFFF00"/>
                </a:solidFill>
              </a:rPr>
              <a:t>Jesus’ burial, Grave sealed, Resurrection, Emmaus and other Appearances, Thomas</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395288"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8.JPG"/>
          <p:cNvPicPr>
            <a:picLocks noChangeAspect="1"/>
          </p:cNvPicPr>
          <p:nvPr/>
        </p:nvPicPr>
        <p:blipFill>
          <a:blip r:embed="rId3" cstate="print">
            <a:lum bright="30000" contrast="20000"/>
          </a:blip>
          <a:stretch>
            <a:fillRect/>
          </a:stretch>
        </p:blipFill>
        <p:spPr>
          <a:xfrm>
            <a:off x="-108520" y="-27384"/>
            <a:ext cx="9396536" cy="5926667"/>
          </a:xfrm>
          <a:prstGeom prst="rect">
            <a:avLst/>
          </a:prstGeom>
        </p:spPr>
      </p:pic>
      <p:sp>
        <p:nvSpPr>
          <p:cNvPr id="3" name="TextBox 2"/>
          <p:cNvSpPr txBox="1"/>
          <p:nvPr/>
        </p:nvSpPr>
        <p:spPr>
          <a:xfrm>
            <a:off x="0" y="6023029"/>
            <a:ext cx="9144000" cy="646331"/>
          </a:xfrm>
          <a:prstGeom prst="rect">
            <a:avLst/>
          </a:prstGeom>
          <a:noFill/>
        </p:spPr>
        <p:txBody>
          <a:bodyPr wrap="square" rtlCol="0">
            <a:spAutoFit/>
          </a:bodyPr>
          <a:lstStyle/>
          <a:p>
            <a:pPr algn="ctr"/>
            <a:r>
              <a:rPr lang="en-US" dirty="0" smtClean="0"/>
              <a:t>Mat. 27:65 “Take a guard,” Pilate answered. “Go, make the tomb as secure as you know how.”</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0.JPG"/>
          <p:cNvPicPr>
            <a:picLocks noChangeAspect="1"/>
          </p:cNvPicPr>
          <p:nvPr/>
        </p:nvPicPr>
        <p:blipFill>
          <a:blip r:embed="rId3" cstate="print">
            <a:lum bright="30000" contrast="30000"/>
          </a:blip>
          <a:stretch>
            <a:fillRect/>
          </a:stretch>
        </p:blipFill>
        <p:spPr>
          <a:xfrm>
            <a:off x="0" y="-27384"/>
            <a:ext cx="9221138" cy="5976664"/>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Mt. 27:66; 28:1-4 So they went and made the tomb secure by putting a seal on the stone and posting the guard. After the Sabbath, at dawn on the first day of the week, . .  There was a violent earthquake, for an angel of the Lord came down from heaven and, going to the tomb, rolled back the stone and sat on it. His appearance was like lightning, and his clothes were white as snow. The guards were so afraid of him that they shook and became like dead men.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1.JPG"/>
          <p:cNvPicPr>
            <a:picLocks noChangeAspect="1"/>
          </p:cNvPicPr>
          <p:nvPr/>
        </p:nvPicPr>
        <p:blipFill>
          <a:blip r:embed="rId3" cstate="print">
            <a:lum bright="20000" contrast="30000"/>
          </a:blip>
          <a:stretch>
            <a:fillRect/>
          </a:stretch>
        </p:blipFill>
        <p:spPr>
          <a:xfrm>
            <a:off x="0" y="-27384"/>
            <a:ext cx="9144000" cy="5926667"/>
          </a:xfrm>
          <a:prstGeom prst="rect">
            <a:avLst/>
          </a:prstGeom>
        </p:spPr>
      </p:pic>
      <p:sp>
        <p:nvSpPr>
          <p:cNvPr id="4" name="TextBox 3"/>
          <p:cNvSpPr txBox="1"/>
          <p:nvPr/>
        </p:nvSpPr>
        <p:spPr>
          <a:xfrm>
            <a:off x="0" y="5901079"/>
            <a:ext cx="9144000" cy="1200329"/>
          </a:xfrm>
          <a:prstGeom prst="rect">
            <a:avLst/>
          </a:prstGeom>
          <a:solidFill>
            <a:schemeClr val="bg2">
              <a:lumMod val="75000"/>
            </a:schemeClr>
          </a:solidFill>
        </p:spPr>
        <p:txBody>
          <a:bodyPr wrap="square" rtlCol="0">
            <a:spAutoFit/>
          </a:bodyPr>
          <a:lstStyle/>
          <a:p>
            <a:pPr algn="ctr"/>
            <a:r>
              <a:rPr lang="en-US" dirty="0" smtClean="0"/>
              <a:t>Mark 16:1,2 When the Sabbath was over, Mary Magdalene, Mary the mother of James, and Salome bought spices so that they might go to anoint Jesus’ body. Very early on the first day of the week, just after sunrise, they were on their way to the tomb .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2.JPG"/>
          <p:cNvPicPr>
            <a:picLocks noChangeAspect="1"/>
          </p:cNvPicPr>
          <p:nvPr/>
        </p:nvPicPr>
        <p:blipFill>
          <a:blip r:embed="rId3" cstate="print">
            <a:lum bright="30000" contrast="40000"/>
          </a:blip>
          <a:stretch>
            <a:fillRect/>
          </a:stretch>
        </p:blipFill>
        <p:spPr>
          <a:xfrm>
            <a:off x="0" y="-49395"/>
            <a:ext cx="9144000" cy="5926667"/>
          </a:xfrm>
          <a:prstGeom prst="rect">
            <a:avLst/>
          </a:prstGeom>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 Mark 16:3,4 and they asked each other, “Who will roll the stone away from the entrance of the tomb?” But when they looked up, they saw that the stone, which was very large, had been rolled away.</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3.JPG"/>
          <p:cNvPicPr>
            <a:picLocks noChangeAspect="1"/>
          </p:cNvPicPr>
          <p:nvPr/>
        </p:nvPicPr>
        <p:blipFill>
          <a:blip r:embed="rId3" cstate="print">
            <a:lum bright="20000" contrast="30000"/>
          </a:blip>
          <a:stretch>
            <a:fillRect/>
          </a:stretch>
        </p:blipFill>
        <p:spPr>
          <a:xfrm>
            <a:off x="0" y="-27384"/>
            <a:ext cx="9221138" cy="5976664"/>
          </a:xfrm>
          <a:prstGeom prst="rect">
            <a:avLst/>
          </a:prstGeom>
        </p:spPr>
      </p:pic>
      <p:sp>
        <p:nvSpPr>
          <p:cNvPr id="4" name="TextBox 3"/>
          <p:cNvSpPr txBox="1"/>
          <p:nvPr/>
        </p:nvSpPr>
        <p:spPr>
          <a:xfrm>
            <a:off x="0" y="5661248"/>
            <a:ext cx="9144000" cy="1200329"/>
          </a:xfrm>
          <a:prstGeom prst="rect">
            <a:avLst/>
          </a:prstGeom>
          <a:solidFill>
            <a:schemeClr val="bg2">
              <a:lumMod val="75000"/>
            </a:schemeClr>
          </a:solidFill>
        </p:spPr>
        <p:txBody>
          <a:bodyPr wrap="square" rtlCol="0">
            <a:spAutoFit/>
          </a:bodyPr>
          <a:lstStyle/>
          <a:p>
            <a:pPr algn="ctr"/>
            <a:r>
              <a:rPr lang="en-US" dirty="0" smtClean="0"/>
              <a:t>Luke 24:9-11 When they came back from the tomb, they told all these things to the Eleven and to all the others. It was Mary Magdalene, Joanna, Mary the mother of James, and the others with them who told this to the apostles. But they did not believe the women, because their words seemed to them like nonsense.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JvN 17-14.JPG"/>
          <p:cNvPicPr>
            <a:picLocks noChangeAspect="1"/>
          </p:cNvPicPr>
          <p:nvPr/>
        </p:nvPicPr>
        <p:blipFill>
          <a:blip r:embed="rId3" cstate="print">
            <a:lum bright="30000" contrast="30000"/>
          </a:blip>
          <a:stretch>
            <a:fillRect/>
          </a:stretch>
        </p:blipFill>
        <p:spPr>
          <a:xfrm>
            <a:off x="0" y="-27384"/>
            <a:ext cx="9144000" cy="5926667"/>
          </a:xfrm>
          <a:prstGeom prst="rect">
            <a:avLst/>
          </a:prstGeom>
        </p:spPr>
      </p:pic>
      <p:sp>
        <p:nvSpPr>
          <p:cNvPr id="3" name="TextBox 2"/>
          <p:cNvSpPr txBox="1"/>
          <p:nvPr/>
        </p:nvSpPr>
        <p:spPr>
          <a:xfrm>
            <a:off x="0" y="5059050"/>
            <a:ext cx="9144000" cy="1754326"/>
          </a:xfrm>
          <a:prstGeom prst="rect">
            <a:avLst/>
          </a:prstGeom>
          <a:solidFill>
            <a:schemeClr val="bg2">
              <a:lumMod val="75000"/>
            </a:schemeClr>
          </a:solidFill>
        </p:spPr>
        <p:txBody>
          <a:bodyPr wrap="square" rtlCol="0">
            <a:spAutoFit/>
          </a:bodyPr>
          <a:lstStyle/>
          <a:p>
            <a:pPr algn="ctr"/>
            <a:r>
              <a:rPr lang="en-US" dirty="0" smtClean="0"/>
              <a:t>John 20:3-8 So Peter and the other disciple started for the tomb. Both were running, but the other disciple outran Peter and reached the tomb first. He bent over and looked in at the strips of linen lying there but did not go in. Then Simon Peter, who was behind him, arrived and went into the tomb. He saw the strips of linen lying there, as well as the burial cloth that had been around Jesus’ head. The cloth was folded up by itself, separate from the linen. Finally the other disciple, who had reached the tomb first, also went inside. He saw and believed.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5.JPG"/>
          <p:cNvPicPr>
            <a:picLocks noChangeAspect="1"/>
          </p:cNvPicPr>
          <p:nvPr/>
        </p:nvPicPr>
        <p:blipFill>
          <a:blip r:embed="rId3" cstate="print">
            <a:lum bright="30000" contrast="30000"/>
          </a:blip>
          <a:stretch>
            <a:fillRect/>
          </a:stretch>
        </p:blipFill>
        <p:spPr>
          <a:xfrm>
            <a:off x="-108520" y="-27384"/>
            <a:ext cx="9324528" cy="5926667"/>
          </a:xfrm>
          <a:prstGeom prst="rect">
            <a:avLst/>
          </a:prstGeom>
        </p:spPr>
      </p:pic>
      <p:sp>
        <p:nvSpPr>
          <p:cNvPr id="3" name="TextBox 2"/>
          <p:cNvSpPr txBox="1"/>
          <p:nvPr/>
        </p:nvSpPr>
        <p:spPr>
          <a:xfrm>
            <a:off x="0" y="5085184"/>
            <a:ext cx="9144000" cy="1754326"/>
          </a:xfrm>
          <a:prstGeom prst="rect">
            <a:avLst/>
          </a:prstGeom>
          <a:solidFill>
            <a:schemeClr val="bg2">
              <a:lumMod val="75000"/>
            </a:schemeClr>
          </a:solidFill>
        </p:spPr>
        <p:txBody>
          <a:bodyPr wrap="square" rtlCol="0">
            <a:spAutoFit/>
          </a:bodyPr>
          <a:lstStyle/>
          <a:p>
            <a:pPr algn="ctr"/>
            <a:r>
              <a:rPr lang="en-US" dirty="0" smtClean="0"/>
              <a:t>Mat. 28:11-15 While the women were on their way, some of the guards went into the city and reported to the chief priests everything that had happened. When the chief priests had met with the elders and devised a plan, they gave the soldiers a large sum of money, telling them, “You are to say, `His disciples came during the night and stole him away while we were asleep.’ If this report gets to the governor, we will satisfy him and keep you out of trouble.” So the soldiers took the money and did as they were instructed. And this story has been widely circulated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6.JPG"/>
          <p:cNvPicPr>
            <a:picLocks noChangeAspect="1"/>
          </p:cNvPicPr>
          <p:nvPr/>
        </p:nvPicPr>
        <p:blipFill>
          <a:blip r:embed="rId3" cstate="print"/>
          <a:stretch>
            <a:fillRect/>
          </a:stretch>
        </p:blipFill>
        <p:spPr>
          <a:xfrm>
            <a:off x="0" y="-27384"/>
            <a:ext cx="9221138" cy="5976664"/>
          </a:xfrm>
          <a:prstGeom prst="rect">
            <a:avLst/>
          </a:prstGeom>
        </p:spPr>
      </p:pic>
      <p:sp>
        <p:nvSpPr>
          <p:cNvPr id="3" name="TextBox 2"/>
          <p:cNvSpPr txBox="1"/>
          <p:nvPr/>
        </p:nvSpPr>
        <p:spPr>
          <a:xfrm>
            <a:off x="1" y="4509120"/>
            <a:ext cx="9144000" cy="2585323"/>
          </a:xfrm>
          <a:prstGeom prst="rect">
            <a:avLst/>
          </a:prstGeom>
          <a:solidFill>
            <a:schemeClr val="bg2">
              <a:lumMod val="75000"/>
            </a:schemeClr>
          </a:solidFill>
        </p:spPr>
        <p:txBody>
          <a:bodyPr wrap="square" rtlCol="0">
            <a:spAutoFit/>
          </a:bodyPr>
          <a:lstStyle/>
          <a:p>
            <a:pPr algn="ctr"/>
            <a:r>
              <a:rPr lang="en-US" dirty="0" smtClean="0"/>
              <a:t>John 20:10-17 Then the disciples went back to their homes, but Mary stood outside the tomb crying. As she wept, she bent over to look into the tomb. .  At this, she turned round and saw Jesus standing there, but she did not </a:t>
            </a:r>
            <a:r>
              <a:rPr lang="en-US" dirty="0" err="1" smtClean="0"/>
              <a:t>realise</a:t>
            </a:r>
            <a:r>
              <a:rPr lang="en-US" dirty="0" smtClean="0"/>
              <a:t> that it was Jesus. “Woman,” he said, “why are you crying? Who is it you are looking for?” Thinking he was the gardener, she said, “Sir, if you have carried him away, tell me where you have put him, and I will get him.” Jesus said to her, “Mary.” She turned towards him and cried out in Aramaic, “</a:t>
            </a:r>
            <a:r>
              <a:rPr lang="en-US" dirty="0" err="1" smtClean="0"/>
              <a:t>Rabboni</a:t>
            </a:r>
            <a:r>
              <a:rPr lang="en-US" dirty="0" smtClean="0"/>
              <a:t>!” (which means Teacher). Jesus said, “Do not hold on to me, for I have not yet returned to the Father. Go instead to my brothers and tell them, `I am returning to my Father and your Father, to my God and your God.’“</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7.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949280"/>
            <a:ext cx="9144000" cy="923330"/>
          </a:xfrm>
          <a:prstGeom prst="rect">
            <a:avLst/>
          </a:prstGeom>
          <a:noFill/>
        </p:spPr>
        <p:txBody>
          <a:bodyPr wrap="square" rtlCol="0">
            <a:spAutoFit/>
          </a:bodyPr>
          <a:lstStyle/>
          <a:p>
            <a:pPr algn="ctr"/>
            <a:r>
              <a:rPr lang="en-US" dirty="0" smtClean="0"/>
              <a:t>John 20:18 Mary Magdalene went to the disciples with the news: “I have seen the Lord!” And she told them that he had said these things to her.</a:t>
            </a:r>
          </a:p>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8.JPG"/>
          <p:cNvPicPr>
            <a:picLocks noChangeAspect="1"/>
          </p:cNvPicPr>
          <p:nvPr/>
        </p:nvPicPr>
        <p:blipFill>
          <a:blip r:embed="rId3" cstate="print">
            <a:lum bright="30000" contrast="30000"/>
          </a:blip>
          <a:stretch>
            <a:fillRect/>
          </a:stretch>
        </p:blipFill>
        <p:spPr>
          <a:xfrm>
            <a:off x="0" y="-27384"/>
            <a:ext cx="9144000" cy="5926667"/>
          </a:xfrm>
          <a:prstGeom prst="rect">
            <a:avLst/>
          </a:prstGeom>
        </p:spPr>
      </p:pic>
      <p:sp>
        <p:nvSpPr>
          <p:cNvPr id="3" name="TextBox 2"/>
          <p:cNvSpPr txBox="1"/>
          <p:nvPr/>
        </p:nvSpPr>
        <p:spPr>
          <a:xfrm>
            <a:off x="0" y="4869160"/>
            <a:ext cx="9144000" cy="2308324"/>
          </a:xfrm>
          <a:prstGeom prst="rect">
            <a:avLst/>
          </a:prstGeom>
          <a:solidFill>
            <a:schemeClr val="bg2">
              <a:lumMod val="75000"/>
            </a:schemeClr>
          </a:solidFill>
        </p:spPr>
        <p:txBody>
          <a:bodyPr wrap="square" rtlCol="0">
            <a:spAutoFit/>
          </a:bodyPr>
          <a:lstStyle/>
          <a:p>
            <a:pPr algn="ctr"/>
            <a:r>
              <a:rPr lang="en-US" dirty="0" smtClean="0"/>
              <a:t>Luke 24:13-28 Now that same day two of them were going to a village called Emmaus, . . As they talked and discussed these things with each other, Jesus himself came up and walked along with them; but they were kept from </a:t>
            </a:r>
            <a:r>
              <a:rPr lang="en-US" dirty="0" err="1" smtClean="0"/>
              <a:t>recognising</a:t>
            </a:r>
            <a:r>
              <a:rPr lang="en-US" dirty="0" smtClean="0"/>
              <a:t> him. . . He said to them, “How foolish you are, and how slow of heart to believe all that the prophets have spoken! Did not the Christ have to suffer these things and then enter his glory?” And beginning with Moses and all the Prophets, he explained to them what was said in all the Scriptures concerning himself. As they approached the village to which they were going, Jesus acted as if he were going further.</a:t>
            </a: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1.JPG"/>
          <p:cNvPicPr>
            <a:picLocks noChangeAspect="1"/>
          </p:cNvPicPr>
          <p:nvPr/>
        </p:nvPicPr>
        <p:blipFill>
          <a:blip r:embed="rId3" cstate="print">
            <a:lum bright="40000" contrast="40000"/>
          </a:blip>
          <a:stretch>
            <a:fillRect/>
          </a:stretch>
        </p:blipFill>
        <p:spPr>
          <a:xfrm>
            <a:off x="0" y="-27384"/>
            <a:ext cx="9144000" cy="5926667"/>
          </a:xfrm>
          <a:prstGeom prst="rect">
            <a:avLst/>
          </a:prstGeom>
        </p:spPr>
      </p:pic>
      <p:sp>
        <p:nvSpPr>
          <p:cNvPr id="3" name="TextBox 2"/>
          <p:cNvSpPr txBox="1"/>
          <p:nvPr/>
        </p:nvSpPr>
        <p:spPr>
          <a:xfrm>
            <a:off x="0" y="5301208"/>
            <a:ext cx="9144000" cy="1754326"/>
          </a:xfrm>
          <a:prstGeom prst="rect">
            <a:avLst/>
          </a:prstGeom>
          <a:solidFill>
            <a:schemeClr val="bg2">
              <a:lumMod val="75000"/>
            </a:schemeClr>
          </a:solidFill>
        </p:spPr>
        <p:txBody>
          <a:bodyPr wrap="square" rtlCol="0">
            <a:spAutoFit/>
          </a:bodyPr>
          <a:lstStyle/>
          <a:p>
            <a:pPr algn="ctr"/>
            <a:r>
              <a:rPr lang="en-US" dirty="0" smtClean="0"/>
              <a:t>John 19:31-38 But when they came to Jesus and found that he was already dead, they did not break his legs. Instead, one of the soldiers pierced Jesus’ side with a spear, bringing a sudden flow of blood and water. . . These things happened so that the scripture would be fulfilled: “Not one of his bones will be broken,” </a:t>
            </a:r>
            <a:r>
              <a:rPr lang="en-US" i="1" dirty="0" smtClean="0"/>
              <a:t>[Exodus 12:46; Num. 9:12; Psalm 34:20] </a:t>
            </a:r>
          </a:p>
          <a:p>
            <a:pPr algn="ctr"/>
            <a:r>
              <a:rPr lang="en-US" dirty="0" smtClean="0"/>
              <a:t>Later, Joseph of </a:t>
            </a:r>
            <a:r>
              <a:rPr lang="en-US" dirty="0" err="1" smtClean="0"/>
              <a:t>Arimathea</a:t>
            </a:r>
            <a:r>
              <a:rPr lang="en-US" dirty="0" smtClean="0"/>
              <a:t> asked Pilate for the body of Jesus.</a:t>
            </a:r>
            <a:endParaRPr lang="en-US" i="1" dirty="0" smtClean="0"/>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19.JPG"/>
          <p:cNvPicPr>
            <a:picLocks noChangeAspect="1"/>
          </p:cNvPicPr>
          <p:nvPr/>
        </p:nvPicPr>
        <p:blipFill>
          <a:blip r:embed="rId3" cstate="print">
            <a:lum bright="20000" contrast="20000"/>
          </a:blip>
          <a:stretch>
            <a:fillRect/>
          </a:stretch>
        </p:blipFill>
        <p:spPr>
          <a:xfrm>
            <a:off x="0" y="-27384"/>
            <a:ext cx="9144000" cy="5926667"/>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24:29-32 But they urged him strongly, “Stay with us, for it is nearly evening; the day is almost over.” So he went in to stay with them. When he was at the table with them, he took bread, gave thanks, broke it and began to give it to them. Then their eyes were opened and they </a:t>
            </a:r>
            <a:r>
              <a:rPr lang="en-US" dirty="0" err="1" smtClean="0"/>
              <a:t>recognised</a:t>
            </a:r>
            <a:r>
              <a:rPr lang="en-US" dirty="0" smtClean="0"/>
              <a:t> him, and he disappeared from their sight. They asked each other, “Were not our hearts burning within us while he talked with us on the road and opened the Scriptures to us?”</a:t>
            </a:r>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20.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552072"/>
            <a:ext cx="9144000" cy="1477328"/>
          </a:xfrm>
          <a:prstGeom prst="rect">
            <a:avLst/>
          </a:prstGeom>
          <a:solidFill>
            <a:schemeClr val="accent1">
              <a:lumMod val="50000"/>
            </a:schemeClr>
          </a:solidFill>
        </p:spPr>
        <p:txBody>
          <a:bodyPr wrap="square" rtlCol="0">
            <a:spAutoFit/>
          </a:bodyPr>
          <a:lstStyle/>
          <a:p>
            <a:r>
              <a:rPr lang="en-US" dirty="0" smtClean="0"/>
              <a:t>Luke 24:33-35 They got up and returned at once to Jerusalem. There they found the Eleven and those with them, assembled together and saying, “It is true! The Lord has risen and has appeared to Simon</a:t>
            </a:r>
            <a:r>
              <a:rPr lang="en-US" dirty="0" smtClean="0"/>
              <a:t>.” Then </a:t>
            </a:r>
            <a:r>
              <a:rPr lang="en-US" dirty="0" smtClean="0"/>
              <a:t>the two told what had happened on the way, and how Jesus was </a:t>
            </a:r>
            <a:r>
              <a:rPr lang="en-US" dirty="0" err="1" smtClean="0"/>
              <a:t>recognised</a:t>
            </a:r>
            <a:r>
              <a:rPr lang="en-US" dirty="0" smtClean="0"/>
              <a:t> by them when he broke the bread.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21.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36512" y="4721076"/>
            <a:ext cx="9144000" cy="2308324"/>
          </a:xfrm>
          <a:prstGeom prst="rect">
            <a:avLst/>
          </a:prstGeom>
          <a:solidFill>
            <a:schemeClr val="accent1">
              <a:lumMod val="50000"/>
            </a:schemeClr>
          </a:solidFill>
        </p:spPr>
        <p:txBody>
          <a:bodyPr wrap="square" rtlCol="0">
            <a:spAutoFit/>
          </a:bodyPr>
          <a:lstStyle/>
          <a:p>
            <a:r>
              <a:rPr lang="en-US" dirty="0" smtClean="0"/>
              <a:t>Luk</a:t>
            </a:r>
            <a:r>
              <a:rPr lang="en-US" dirty="0" smtClean="0"/>
              <a:t>e</a:t>
            </a:r>
            <a:r>
              <a:rPr lang="en-US" dirty="0" smtClean="0"/>
              <a:t> 24:36-43 While </a:t>
            </a:r>
            <a:r>
              <a:rPr lang="en-US" dirty="0" smtClean="0"/>
              <a:t>they were still talking about this, Jesus himself stood among them and said to them, “Peace be with you</a:t>
            </a:r>
            <a:r>
              <a:rPr lang="en-US" dirty="0" smtClean="0"/>
              <a:t>.”  </a:t>
            </a:r>
            <a:r>
              <a:rPr lang="en-US" dirty="0" smtClean="0"/>
              <a:t>They were startled and </a:t>
            </a:r>
            <a:r>
              <a:rPr lang="en-US" dirty="0" smtClean="0"/>
              <a:t>frightened.</a:t>
            </a:r>
            <a:r>
              <a:rPr lang="en-US" dirty="0"/>
              <a:t> </a:t>
            </a:r>
            <a:r>
              <a:rPr lang="en-US" dirty="0" smtClean="0"/>
              <a:t>He </a:t>
            </a:r>
            <a:r>
              <a:rPr lang="en-US" dirty="0" smtClean="0"/>
              <a:t>said to them, “Why are you troubled, and why do doubts rise in your minds</a:t>
            </a:r>
            <a:r>
              <a:rPr lang="en-US" dirty="0" smtClean="0"/>
              <a:t>?  </a:t>
            </a:r>
            <a:r>
              <a:rPr lang="en-US" dirty="0" smtClean="0"/>
              <a:t>Look at my hands and my feet. It is I myself! Touch me and see; a ghost does not have flesh and bones, as you see I have</a:t>
            </a:r>
            <a:r>
              <a:rPr lang="en-US" dirty="0" smtClean="0"/>
              <a:t>.” He </a:t>
            </a:r>
            <a:r>
              <a:rPr lang="en-US" dirty="0" smtClean="0"/>
              <a:t>showed them his hands and </a:t>
            </a:r>
            <a:r>
              <a:rPr lang="en-US" dirty="0" smtClean="0"/>
              <a:t>feet. And </a:t>
            </a:r>
            <a:r>
              <a:rPr lang="en-US" dirty="0" smtClean="0"/>
              <a:t>while they still did not believe it because of joy and amazement, he asked them, “Do you have anything here to eat</a:t>
            </a:r>
            <a:r>
              <a:rPr lang="en-US" dirty="0" smtClean="0"/>
              <a:t>?” They </a:t>
            </a:r>
            <a:r>
              <a:rPr lang="en-US" dirty="0" smtClean="0"/>
              <a:t>gave him a piece of broiled </a:t>
            </a:r>
            <a:r>
              <a:rPr lang="en-US" dirty="0" smtClean="0"/>
              <a:t>fish, and </a:t>
            </a:r>
            <a:r>
              <a:rPr lang="en-US" dirty="0" smtClean="0"/>
              <a:t>he took it and ate it in their presence.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22.JPG"/>
          <p:cNvPicPr>
            <a:picLocks noChangeAspect="1"/>
          </p:cNvPicPr>
          <p:nvPr/>
        </p:nvPicPr>
        <p:blipFill>
          <a:blip r:embed="rId3" cstate="print"/>
          <a:stretch>
            <a:fillRect/>
          </a:stretch>
        </p:blipFill>
        <p:spPr>
          <a:xfrm>
            <a:off x="0" y="-27384"/>
            <a:ext cx="9221138" cy="5976664"/>
          </a:xfrm>
          <a:prstGeom prst="rect">
            <a:avLst/>
          </a:prstGeom>
        </p:spPr>
      </p:pic>
      <p:sp>
        <p:nvSpPr>
          <p:cNvPr id="3" name="TextBox 2"/>
          <p:cNvSpPr txBox="1"/>
          <p:nvPr/>
        </p:nvSpPr>
        <p:spPr>
          <a:xfrm>
            <a:off x="0" y="5829071"/>
            <a:ext cx="9144000" cy="1200329"/>
          </a:xfrm>
          <a:prstGeom prst="rect">
            <a:avLst/>
          </a:prstGeom>
          <a:solidFill>
            <a:schemeClr val="accent1">
              <a:lumMod val="50000"/>
            </a:schemeClr>
          </a:solidFill>
          <a:ln>
            <a:solidFill>
              <a:schemeClr val="accent1"/>
            </a:solidFill>
          </a:ln>
        </p:spPr>
        <p:txBody>
          <a:bodyPr wrap="square" rtlCol="0">
            <a:spAutoFit/>
          </a:bodyPr>
          <a:lstStyle/>
          <a:p>
            <a:r>
              <a:rPr lang="en-US" dirty="0" smtClean="0"/>
              <a:t>John 20:21-23 Again </a:t>
            </a:r>
            <a:r>
              <a:rPr lang="en-US" dirty="0" smtClean="0"/>
              <a:t>Jesus said, “Peace be with you! As the Father has sent me, I am sending you</a:t>
            </a:r>
            <a:r>
              <a:rPr lang="en-US" dirty="0" smtClean="0"/>
              <a:t>.” And </a:t>
            </a:r>
            <a:r>
              <a:rPr lang="en-US" dirty="0" smtClean="0"/>
              <a:t>with that he breathed on them and said, “Receive the Holy </a:t>
            </a:r>
            <a:r>
              <a:rPr lang="en-US" dirty="0" smtClean="0"/>
              <a:t>Spirit. If </a:t>
            </a:r>
            <a:r>
              <a:rPr lang="en-US" dirty="0" smtClean="0"/>
              <a:t>you forgive anyone his sins, they are forgiven; if you do not forgive them, they are not forgiven.”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23.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661248"/>
            <a:ext cx="9144000" cy="1477328"/>
          </a:xfrm>
          <a:prstGeom prst="rect">
            <a:avLst/>
          </a:prstGeom>
          <a:solidFill>
            <a:schemeClr val="accent1">
              <a:lumMod val="50000"/>
            </a:schemeClr>
          </a:solidFill>
        </p:spPr>
        <p:txBody>
          <a:bodyPr wrap="square" rtlCol="0">
            <a:spAutoFit/>
          </a:bodyPr>
          <a:lstStyle/>
          <a:p>
            <a:r>
              <a:rPr lang="en-US" dirty="0" smtClean="0"/>
              <a:t>John </a:t>
            </a:r>
            <a:r>
              <a:rPr lang="en-US" dirty="0" smtClean="0"/>
              <a:t>20:24 </a:t>
            </a:r>
            <a:r>
              <a:rPr lang="en-US" dirty="0" smtClean="0"/>
              <a:t>,25 Now </a:t>
            </a:r>
            <a:r>
              <a:rPr lang="en-US" dirty="0" smtClean="0"/>
              <a:t>Thomas (called </a:t>
            </a:r>
            <a:r>
              <a:rPr lang="en-US" dirty="0" err="1" smtClean="0"/>
              <a:t>Didymus</a:t>
            </a:r>
            <a:r>
              <a:rPr lang="en-US" dirty="0" smtClean="0"/>
              <a:t>), </a:t>
            </a:r>
            <a:r>
              <a:rPr lang="en-US" dirty="0" smtClean="0"/>
              <a:t>was </a:t>
            </a:r>
            <a:r>
              <a:rPr lang="en-US" dirty="0" smtClean="0"/>
              <a:t>not with the disciples when Jesus </a:t>
            </a:r>
            <a:r>
              <a:rPr lang="en-US" dirty="0" smtClean="0"/>
              <a:t>came. So </a:t>
            </a:r>
            <a:r>
              <a:rPr lang="en-US" dirty="0" smtClean="0"/>
              <a:t>the other disciples told him, “We have seen the Lord!” But he said to them, “Unless I see the nail marks in his hands and put my finger where the nails were, and put my hand into his side, I will not believe it.”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24.JPG"/>
          <p:cNvPicPr>
            <a:picLocks noChangeAspect="1"/>
          </p:cNvPicPr>
          <p:nvPr/>
        </p:nvPicPr>
        <p:blipFill>
          <a:blip r:embed="rId3" cstate="print"/>
          <a:stretch>
            <a:fillRect/>
          </a:stretch>
        </p:blipFill>
        <p:spPr>
          <a:xfrm>
            <a:off x="0" y="-27384"/>
            <a:ext cx="9144000" cy="5926667"/>
          </a:xfrm>
          <a:prstGeom prst="rect">
            <a:avLst/>
          </a:prstGeom>
        </p:spPr>
      </p:pic>
      <p:sp>
        <p:nvSpPr>
          <p:cNvPr id="4" name="TextBox 3"/>
          <p:cNvSpPr txBox="1"/>
          <p:nvPr/>
        </p:nvSpPr>
        <p:spPr>
          <a:xfrm>
            <a:off x="0" y="5013176"/>
            <a:ext cx="9144000" cy="2031325"/>
          </a:xfrm>
          <a:prstGeom prst="rect">
            <a:avLst/>
          </a:prstGeom>
          <a:solidFill>
            <a:schemeClr val="accent1">
              <a:lumMod val="50000"/>
            </a:schemeClr>
          </a:solidFill>
          <a:ln>
            <a:solidFill>
              <a:schemeClr val="accent1"/>
            </a:solidFill>
          </a:ln>
        </p:spPr>
        <p:txBody>
          <a:bodyPr wrap="square" rtlCol="0">
            <a:spAutoFit/>
          </a:bodyPr>
          <a:lstStyle/>
          <a:p>
            <a:r>
              <a:rPr lang="en-US" dirty="0" smtClean="0"/>
              <a:t>John 20:26-29 A </a:t>
            </a:r>
            <a:r>
              <a:rPr lang="en-US" dirty="0" smtClean="0"/>
              <a:t>week later his disciples were in the house again, and Thomas was with them. Though the doors were locked, Jesus came and stood among them and said, “Peace be with you</a:t>
            </a:r>
            <a:r>
              <a:rPr lang="en-US" dirty="0" smtClean="0"/>
              <a:t>!” Then </a:t>
            </a:r>
            <a:r>
              <a:rPr lang="en-US" dirty="0" smtClean="0"/>
              <a:t>he said to Thomas, “Put your finger here; see my hands. Reach out your hand and put it into my side. Stop doubting and believe</a:t>
            </a:r>
            <a:r>
              <a:rPr lang="en-US" dirty="0" smtClean="0"/>
              <a:t>.” Thomas </a:t>
            </a:r>
            <a:r>
              <a:rPr lang="en-US" dirty="0" smtClean="0"/>
              <a:t>said to him, “My Lord and my God!”</a:t>
            </a:r>
          </a:p>
          <a:p>
            <a:r>
              <a:rPr lang="en-US" dirty="0" smtClean="0"/>
              <a:t>Then </a:t>
            </a:r>
            <a:r>
              <a:rPr lang="en-US" dirty="0" smtClean="0"/>
              <a:t>Jesus told him, “Because you have seen me, you have believed; blessed are those who have not seen and yet have believed.”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2.JPG"/>
          <p:cNvPicPr>
            <a:picLocks noChangeAspect="1"/>
          </p:cNvPicPr>
          <p:nvPr/>
        </p:nvPicPr>
        <p:blipFill>
          <a:blip r:embed="rId3" cstate="print">
            <a:lum bright="40000" contrast="40000"/>
          </a:blip>
          <a:stretch>
            <a:fillRect/>
          </a:stretch>
        </p:blipFill>
        <p:spPr>
          <a:xfrm>
            <a:off x="-108520" y="-22388"/>
            <a:ext cx="9324528" cy="6043676"/>
          </a:xfrm>
          <a:prstGeom prst="rect">
            <a:avLst/>
          </a:prstGeom>
        </p:spPr>
      </p:pic>
      <p:sp>
        <p:nvSpPr>
          <p:cNvPr id="3" name="TextBox 2"/>
          <p:cNvSpPr txBox="1"/>
          <p:nvPr/>
        </p:nvSpPr>
        <p:spPr>
          <a:xfrm>
            <a:off x="0" y="5624080"/>
            <a:ext cx="9144000" cy="1200329"/>
          </a:xfrm>
          <a:prstGeom prst="rect">
            <a:avLst/>
          </a:prstGeom>
          <a:solidFill>
            <a:schemeClr val="bg2">
              <a:lumMod val="75000"/>
            </a:schemeClr>
          </a:solidFill>
        </p:spPr>
        <p:txBody>
          <a:bodyPr wrap="square" rtlCol="0">
            <a:spAutoFit/>
          </a:bodyPr>
          <a:lstStyle/>
          <a:p>
            <a:pPr algn="ctr"/>
            <a:r>
              <a:rPr lang="en-US" dirty="0" smtClean="0"/>
              <a:t>John 19:38,39. Now Joseph was a disciple of Jesus, but secretly because he feared the Jews. With Pilate’s permission, he came and took the body away. He was accompanied by Nicodemus, the man who earlier had visited Jesus at night. Nicodemus brought a mixture of myrrh and aloes, about seventy-five pounds.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3.JPG"/>
          <p:cNvPicPr>
            <a:picLocks noChangeAspect="1"/>
          </p:cNvPicPr>
          <p:nvPr/>
        </p:nvPicPr>
        <p:blipFill>
          <a:blip r:embed="rId3" cstate="print">
            <a:lum bright="40000" contrast="40000"/>
          </a:blip>
          <a:stretch>
            <a:fillRect/>
          </a:stretch>
        </p:blipFill>
        <p:spPr>
          <a:xfrm>
            <a:off x="0" y="-27384"/>
            <a:ext cx="9144000" cy="5926667"/>
          </a:xfrm>
          <a:prstGeom prst="rect">
            <a:avLst/>
          </a:prstGeom>
        </p:spPr>
      </p:pic>
      <p:sp>
        <p:nvSpPr>
          <p:cNvPr id="3" name="TextBox 2"/>
          <p:cNvSpPr txBox="1"/>
          <p:nvPr/>
        </p:nvSpPr>
        <p:spPr>
          <a:xfrm>
            <a:off x="0" y="6023029"/>
            <a:ext cx="9144000" cy="646331"/>
          </a:xfrm>
          <a:prstGeom prst="rect">
            <a:avLst/>
          </a:prstGeom>
          <a:noFill/>
        </p:spPr>
        <p:txBody>
          <a:bodyPr wrap="square" rtlCol="0">
            <a:spAutoFit/>
          </a:bodyPr>
          <a:lstStyle/>
          <a:p>
            <a:pPr algn="ctr"/>
            <a:r>
              <a:rPr lang="en-US" dirty="0" smtClean="0"/>
              <a:t>Jn. 19:40,41 Taking Jesus’ body, the two of them wrapped it, with the spices, in strips of linen. This was in accordance with Jewish burial customs.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4.JPG"/>
          <p:cNvPicPr>
            <a:picLocks noChangeAspect="1"/>
          </p:cNvPicPr>
          <p:nvPr/>
        </p:nvPicPr>
        <p:blipFill>
          <a:blip r:embed="rId3" cstate="print">
            <a:lum bright="40000" contrast="40000"/>
          </a:blip>
          <a:stretch>
            <a:fillRect/>
          </a:stretch>
        </p:blipFill>
        <p:spPr>
          <a:xfrm>
            <a:off x="-108520" y="-27384"/>
            <a:ext cx="9332236" cy="6048672"/>
          </a:xfrm>
          <a:prstGeom prst="rect">
            <a:avLst/>
          </a:prstGeom>
        </p:spPr>
      </p:pic>
      <p:sp>
        <p:nvSpPr>
          <p:cNvPr id="3" name="TextBox 2"/>
          <p:cNvSpPr txBox="1"/>
          <p:nvPr/>
        </p:nvSpPr>
        <p:spPr>
          <a:xfrm>
            <a:off x="0" y="6106070"/>
            <a:ext cx="9144000" cy="1200329"/>
          </a:xfrm>
          <a:prstGeom prst="rect">
            <a:avLst/>
          </a:prstGeom>
          <a:noFill/>
        </p:spPr>
        <p:txBody>
          <a:bodyPr wrap="square" rtlCol="0">
            <a:spAutoFit/>
          </a:bodyPr>
          <a:lstStyle/>
          <a:p>
            <a:pPr algn="ctr"/>
            <a:r>
              <a:rPr lang="en-US" dirty="0" smtClean="0"/>
              <a:t>John 19:41 At the place where Jesus was crucified, there was a garden, and in the garden a new tomb, in which no-one had ever been laid.</a:t>
            </a:r>
          </a:p>
          <a:p>
            <a:pPr algn="ct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5.JPG"/>
          <p:cNvPicPr>
            <a:picLocks noChangeAspect="1"/>
          </p:cNvPicPr>
          <p:nvPr/>
        </p:nvPicPr>
        <p:blipFill>
          <a:blip r:embed="rId3" cstate="print">
            <a:lum bright="40000" contrast="30000"/>
          </a:blip>
          <a:stretch>
            <a:fillRect/>
          </a:stretch>
        </p:blipFill>
        <p:spPr>
          <a:xfrm>
            <a:off x="0" y="-49395"/>
            <a:ext cx="9144000" cy="5926667"/>
          </a:xfrm>
          <a:prstGeom prst="rect">
            <a:avLst/>
          </a:prstGeom>
        </p:spPr>
      </p:pic>
      <p:sp>
        <p:nvSpPr>
          <p:cNvPr id="3" name="TextBox 2"/>
          <p:cNvSpPr txBox="1"/>
          <p:nvPr/>
        </p:nvSpPr>
        <p:spPr>
          <a:xfrm>
            <a:off x="0" y="6021288"/>
            <a:ext cx="9144000" cy="923330"/>
          </a:xfrm>
          <a:prstGeom prst="rect">
            <a:avLst/>
          </a:prstGeom>
          <a:noFill/>
        </p:spPr>
        <p:txBody>
          <a:bodyPr wrap="square" rtlCol="0">
            <a:spAutoFit/>
          </a:bodyPr>
          <a:lstStyle/>
          <a:p>
            <a:pPr algn="ctr"/>
            <a:r>
              <a:rPr lang="en-US" dirty="0" smtClean="0"/>
              <a:t>John 19:42 Because it was the Jewish day of Preparation and since the tomb was near by, they laid Jesus there.</a:t>
            </a:r>
          </a:p>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6.JPG"/>
          <p:cNvPicPr>
            <a:picLocks noChangeAspect="1"/>
          </p:cNvPicPr>
          <p:nvPr/>
        </p:nvPicPr>
        <p:blipFill>
          <a:blip r:embed="rId3" cstate="print">
            <a:lum bright="30000" contrast="30000"/>
          </a:blip>
          <a:stretch>
            <a:fillRect/>
          </a:stretch>
        </p:blipFill>
        <p:spPr>
          <a:xfrm>
            <a:off x="0" y="-27384"/>
            <a:ext cx="9144000" cy="5926667"/>
          </a:xfrm>
          <a:prstGeom prst="rect">
            <a:avLst/>
          </a:prstGeom>
        </p:spPr>
      </p:pic>
      <p:sp>
        <p:nvSpPr>
          <p:cNvPr id="3" name="TextBox 2"/>
          <p:cNvSpPr txBox="1"/>
          <p:nvPr/>
        </p:nvSpPr>
        <p:spPr>
          <a:xfrm>
            <a:off x="0" y="5661248"/>
            <a:ext cx="9144000" cy="1477328"/>
          </a:xfrm>
          <a:prstGeom prst="rect">
            <a:avLst/>
          </a:prstGeom>
          <a:noFill/>
        </p:spPr>
        <p:txBody>
          <a:bodyPr wrap="square" rtlCol="0">
            <a:spAutoFit/>
          </a:bodyPr>
          <a:lstStyle/>
          <a:p>
            <a:pPr algn="ctr"/>
            <a:endParaRPr lang="en-US" dirty="0" smtClean="0"/>
          </a:p>
          <a:p>
            <a:pPr algn="ctr"/>
            <a:r>
              <a:rPr lang="en-US" dirty="0" smtClean="0"/>
              <a:t>Mat. 27:59,60 Joseph took the body, wrapped it in a clean linen cloth, and placed it in his own new tomb that he had cut out of the rock. He rolled a big stone in front of the entrance to the tomb and went away.</a:t>
            </a: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7-07.JPG"/>
          <p:cNvPicPr>
            <a:picLocks noChangeAspect="1"/>
          </p:cNvPicPr>
          <p:nvPr/>
        </p:nvPicPr>
        <p:blipFill>
          <a:blip r:embed="rId3" cstate="print">
            <a:lum bright="20000" contrast="20000"/>
          </a:blip>
          <a:stretch>
            <a:fillRect/>
          </a:stretch>
        </p:blipFill>
        <p:spPr>
          <a:xfrm>
            <a:off x="0" y="-27384"/>
            <a:ext cx="9144000" cy="5926667"/>
          </a:xfrm>
          <a:prstGeom prst="rect">
            <a:avLst/>
          </a:prstGeom>
        </p:spPr>
      </p:pic>
      <p:sp>
        <p:nvSpPr>
          <p:cNvPr id="3" name="TextBox 2"/>
          <p:cNvSpPr txBox="1"/>
          <p:nvPr/>
        </p:nvSpPr>
        <p:spPr>
          <a:xfrm>
            <a:off x="0" y="5805264"/>
            <a:ext cx="9144000" cy="923330"/>
          </a:xfrm>
          <a:prstGeom prst="rect">
            <a:avLst/>
          </a:prstGeom>
          <a:noFill/>
        </p:spPr>
        <p:txBody>
          <a:bodyPr wrap="square" rtlCol="0">
            <a:spAutoFit/>
          </a:bodyPr>
          <a:lstStyle/>
          <a:p>
            <a:endParaRPr lang="en-US" dirty="0" smtClean="0"/>
          </a:p>
          <a:p>
            <a:pPr algn="ctr"/>
            <a:r>
              <a:rPr lang="en-US" dirty="0" smtClean="0"/>
              <a:t>Mat. 27:61 Mary Magdalene and the other Mary were sitting there opposite the tomb.</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JvN 17-09.JPG"/>
          <p:cNvPicPr>
            <a:picLocks noChangeAspect="1"/>
          </p:cNvPicPr>
          <p:nvPr/>
        </p:nvPicPr>
        <p:blipFill>
          <a:blip r:embed="rId3" cstate="print"/>
          <a:stretch>
            <a:fillRect/>
          </a:stretch>
        </p:blipFill>
        <p:spPr>
          <a:xfrm>
            <a:off x="0" y="-27384"/>
            <a:ext cx="9324528" cy="5926667"/>
          </a:xfrm>
          <a:prstGeom prst="rect">
            <a:avLst/>
          </a:prstGeom>
        </p:spPr>
      </p:pic>
      <p:sp>
        <p:nvSpPr>
          <p:cNvPr id="4" name="TextBox 3"/>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(While the disciples were despondent) Mat. 27:63-65 the chief priests and the Pharisees went to Pilate. “Sir,” they said, “we remember that while he was still alive that deceiver said, `After three days I will rise again.’ So give the order for the tomb to be made secure until the third day. Otherwise, his disciples may come and steal the body and tell the people that he has been raised from the dead. This last deception will be worse than the first.”</a:t>
            </a:r>
          </a:p>
          <a:p>
            <a:r>
              <a:rPr lang="en-US" dirty="0" smtClean="0"/>
              <a:t> </a:t>
            </a: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TotalTime>
  <Words>1892</Words>
  <Application>Microsoft Office PowerPoint</Application>
  <PresentationFormat>On-screen Show (4:3)</PresentationFormat>
  <Paragraphs>63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part 17 English   Jesus’ burial, Grave sealed, Resurrection, Emmaus and other Appearances, Thomas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17 The Life of Jesus  17</dc:title>
  <dc:creator>Kees</dc:creator>
  <cp:lastModifiedBy>Windows User</cp:lastModifiedBy>
  <cp:revision>10</cp:revision>
  <dcterms:created xsi:type="dcterms:W3CDTF">2014-03-07T15:58:56Z</dcterms:created>
  <dcterms:modified xsi:type="dcterms:W3CDTF">2023-03-06T14:01:56Z</dcterms:modified>
</cp:coreProperties>
</file>