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5" r:id="rId2"/>
    <p:sldId id="257"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1401D-88A0-4E47-B761-2FB8A965DEC8}" type="datetimeFigureOut">
              <a:rPr lang="nl-NL" smtClean="0"/>
              <a:pPr/>
              <a:t>6-3-2023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9515E-5AF9-425A-8FDE-0CCDAD58C587}" type="slidenum">
              <a:rPr lang="nl-NL" smtClean="0"/>
              <a:pPr/>
              <a:t>‹#›</a:t>
            </a:fld>
            <a:endParaRPr lang="nl-NL"/>
          </a:p>
        </p:txBody>
      </p:sp>
    </p:spTree>
    <p:extLst>
      <p:ext uri="{BB962C8B-B14F-4D97-AF65-F5344CB8AC3E}">
        <p14:creationId xmlns:p14="http://schemas.microsoft.com/office/powerpoint/2010/main" val="391891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DEA9515E-5AF9-425A-8FDE-0CCDAD58C587}"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B222F277-0278-4231-A0F5-74DCC40359F2}"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22F277-0278-4231-A0F5-74DCC40359F2}"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22F277-0278-4231-A0F5-74DCC40359F2}"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22F277-0278-4231-A0F5-74DCC40359F2}"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222F277-0278-4231-A0F5-74DCC40359F2}" type="datetimeFigureOut">
              <a:rPr lang="nl-NL" smtClean="0"/>
              <a:pPr/>
              <a:t>6-3-2023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222F277-0278-4231-A0F5-74DCC40359F2}" type="datetimeFigureOut">
              <a:rPr lang="nl-NL" smtClean="0"/>
              <a:pPr/>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222F277-0278-4231-A0F5-74DCC40359F2}" type="datetimeFigureOut">
              <a:rPr lang="nl-NL" smtClean="0"/>
              <a:pPr/>
              <a:t>6-3-2023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222F277-0278-4231-A0F5-74DCC40359F2}" type="datetimeFigureOut">
              <a:rPr lang="nl-NL" smtClean="0"/>
              <a:pPr/>
              <a:t>6-3-2023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222F277-0278-4231-A0F5-74DCC40359F2}" type="datetimeFigureOut">
              <a:rPr lang="nl-NL" smtClean="0"/>
              <a:pPr/>
              <a:t>6-3-2023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222F277-0278-4231-A0F5-74DCC40359F2}" type="datetimeFigureOut">
              <a:rPr lang="nl-NL" smtClean="0"/>
              <a:pPr/>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222F277-0278-4231-A0F5-74DCC40359F2}" type="datetimeFigureOut">
              <a:rPr lang="nl-NL" smtClean="0"/>
              <a:pPr/>
              <a:t>6-3-2023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FCF427-C32F-4EA3-8010-02F01B86F85A}"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2F277-0278-4231-A0F5-74DCC40359F2}" type="datetimeFigureOut">
              <a:rPr lang="nl-NL" smtClean="0"/>
              <a:pPr/>
              <a:t>6-3-2023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CF427-C32F-4EA3-8010-02F01B86F85A}"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part 18</a:t>
            </a:r>
            <a:br>
              <a:rPr lang="en-US" dirty="0" smtClean="0"/>
            </a:br>
            <a:r>
              <a:rPr lang="en-US" sz="3600" dirty="0" smtClean="0"/>
              <a:t>English </a:t>
            </a:r>
            <a:r>
              <a:rPr lang="en-US" dirty="0" smtClean="0"/>
              <a:t/>
            </a:r>
            <a:br>
              <a:rPr lang="en-US" dirty="0" smtClean="0"/>
            </a:br>
            <a:r>
              <a:rPr lang="en-US" sz="3600" dirty="0" smtClean="0"/>
              <a:t/>
            </a:r>
            <a:br>
              <a:rPr lang="en-US" sz="3600" dirty="0" smtClean="0"/>
            </a:br>
            <a:r>
              <a:rPr lang="en-US" b="1" dirty="0" smtClean="0">
                <a:solidFill>
                  <a:srgbClr val="FFFF00"/>
                </a:solidFill>
              </a:rPr>
              <a:t>Jesus and the fish, Ascension, Acts of the Apostles, Peter preaching, Stephen stoned, Paul’s Conversion and Travels. </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395288" y="260648"/>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9.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34497" y="5059050"/>
            <a:ext cx="9144000" cy="1754326"/>
          </a:xfrm>
          <a:prstGeom prst="rect">
            <a:avLst/>
          </a:prstGeom>
          <a:solidFill>
            <a:schemeClr val="bg2">
              <a:lumMod val="50000"/>
            </a:schemeClr>
          </a:solidFill>
        </p:spPr>
        <p:txBody>
          <a:bodyPr wrap="square" rtlCol="0">
            <a:spAutoFit/>
          </a:bodyPr>
          <a:lstStyle/>
          <a:p>
            <a:r>
              <a:rPr lang="en-US" dirty="0"/>
              <a:t>When the people heard this, they were cut to the heart and said to Peter and the other apostles, “Brothers, what shall we do?” Peter replied, “Repent and be </a:t>
            </a:r>
            <a:r>
              <a:rPr lang="en-US" dirty="0" err="1"/>
              <a:t>baptised</a:t>
            </a:r>
            <a:r>
              <a:rPr lang="en-US" dirty="0"/>
              <a:t>, every one of you, in the name of Jesus Christ for the forgiveness of your sins. And you will receive the gift of the Holy Spirit. All the believers were together and had everything in common. Selling their possessions and goods, they gave to anyone as he had need. And the Lord added to their number daily those who were being saved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0.JPG"/>
          <p:cNvPicPr>
            <a:picLocks noChangeAspect="1"/>
          </p:cNvPicPr>
          <p:nvPr/>
        </p:nvPicPr>
        <p:blipFill>
          <a:blip r:embed="rId3" cstate="print"/>
          <a:stretch>
            <a:fillRect/>
          </a:stretch>
        </p:blipFill>
        <p:spPr>
          <a:xfrm>
            <a:off x="0" y="-27384"/>
            <a:ext cx="9144000" cy="5926667"/>
          </a:xfrm>
          <a:prstGeom prst="rect">
            <a:avLst/>
          </a:prstGeom>
        </p:spPr>
      </p:pic>
      <p:sp>
        <p:nvSpPr>
          <p:cNvPr id="4" name="TextBox 3"/>
          <p:cNvSpPr txBox="1"/>
          <p:nvPr/>
        </p:nvSpPr>
        <p:spPr>
          <a:xfrm>
            <a:off x="22104" y="3203098"/>
            <a:ext cx="9144000" cy="3970318"/>
          </a:xfrm>
          <a:prstGeom prst="rect">
            <a:avLst/>
          </a:prstGeom>
          <a:solidFill>
            <a:schemeClr val="bg2">
              <a:lumMod val="50000"/>
            </a:schemeClr>
          </a:solidFill>
        </p:spPr>
        <p:txBody>
          <a:bodyPr wrap="square" rtlCol="0">
            <a:spAutoFit/>
          </a:bodyPr>
          <a:lstStyle/>
          <a:p>
            <a:r>
              <a:rPr lang="en-US" dirty="0" smtClean="0"/>
              <a:t>Acts 3:1-4:4 Peter and John were going up to the temple - at three in the afternoon. Now a man crippled from birth when he saw Peter and John about to enter, he asked them for money.</a:t>
            </a:r>
          </a:p>
          <a:p>
            <a:r>
              <a:rPr lang="en-US" dirty="0" smtClean="0"/>
              <a:t>Then Peter said, “Look at us! Silver or gold I do not have, but what I have I give you. In the name of Jesus Christ of Nazareth, walk.” Taking him by the right hand, instantly the man’s feet and ankles became strong</a:t>
            </a:r>
            <a:r>
              <a:rPr lang="en-US" dirty="0"/>
              <a:t>;</a:t>
            </a:r>
            <a:r>
              <a:rPr lang="en-US" dirty="0" smtClean="0"/>
              <a:t> walking and jumping, and praising God.</a:t>
            </a:r>
            <a:r>
              <a:rPr lang="en-US" dirty="0"/>
              <a:t> </a:t>
            </a:r>
            <a:r>
              <a:rPr lang="en-US" dirty="0" smtClean="0"/>
              <a:t>The people were filled with wonder and amazement at what had happened to him. Peter saw this, he said to them: “Men of Israel, why does this surprise you? Why do you stare at us as if by our own power or godliness we had made this man walk? The God of our fathers, has glorified his servant Jesus. You killed the author of life, but God raised him from the dead. We are witnesses of this. By faith in the name of Jesus, this man was made strong as you can all see.</a:t>
            </a:r>
          </a:p>
          <a:p>
            <a:r>
              <a:rPr lang="en-US" dirty="0" smtClean="0"/>
              <a:t> The priests were greatly disturbed because the apostles were teaching the people and proclaiming in Jesus the resurrection of the dead, they put them in jail until the next day.</a:t>
            </a:r>
          </a:p>
          <a:p>
            <a:r>
              <a:rPr lang="en-US" dirty="0" smtClean="0"/>
              <a:t>But many believed, and the number of men grew to about five thousand.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1.JPG"/>
          <p:cNvPicPr>
            <a:picLocks noChangeAspect="1"/>
          </p:cNvPicPr>
          <p:nvPr/>
        </p:nvPicPr>
        <p:blipFill>
          <a:blip r:embed="rId3" cstate="print"/>
          <a:stretch>
            <a:fillRect/>
          </a:stretch>
        </p:blipFill>
        <p:spPr>
          <a:xfrm>
            <a:off x="0" y="-27384"/>
            <a:ext cx="9144000" cy="5926667"/>
          </a:xfrm>
          <a:prstGeom prst="rect">
            <a:avLst/>
          </a:prstGeom>
        </p:spPr>
      </p:pic>
      <p:sp>
        <p:nvSpPr>
          <p:cNvPr id="4" name="TextBox 3"/>
          <p:cNvSpPr txBox="1"/>
          <p:nvPr/>
        </p:nvSpPr>
        <p:spPr>
          <a:xfrm>
            <a:off x="-45290" y="3336081"/>
            <a:ext cx="9145016" cy="3693319"/>
          </a:xfrm>
          <a:prstGeom prst="rect">
            <a:avLst/>
          </a:prstGeom>
          <a:solidFill>
            <a:schemeClr val="bg2">
              <a:lumMod val="50000"/>
            </a:schemeClr>
          </a:solidFill>
        </p:spPr>
        <p:txBody>
          <a:bodyPr wrap="square" rtlCol="0">
            <a:spAutoFit/>
          </a:bodyPr>
          <a:lstStyle/>
          <a:p>
            <a:r>
              <a:rPr lang="en-US" dirty="0" smtClean="0"/>
              <a:t>Acts 4:5 The next day the rulers, elders and teachers of the law met in Jerusalem. They had Peter and John brought before them and began to question them: “By what power or what name did you do this?” Then Peter, filled with the Holy Spirit, said to them: “Rulers and elders of the people! know this, you and all the people of Israel: It is by the name of Jesus Christ of Nazareth, whom you crucified but whom God raised from the dead, that this man stands before you healed. Salvation is found in no-one else, for there is no other name under heaven given to men by which we must be saved.” When they saw the courage of Peter and John and </a:t>
            </a:r>
            <a:r>
              <a:rPr lang="en-US" dirty="0" err="1" smtClean="0"/>
              <a:t>realised</a:t>
            </a:r>
            <a:r>
              <a:rPr lang="en-US" dirty="0" smtClean="0"/>
              <a:t> that they were unschooled, ordinary men, they were astonished and they took note that these men had been with Jesus. But since they could see the man who had been healed standing there with them, there was nothing they could say. They commanded them not to speak or teach at all in the name of Jesus. “Judge for yourselves whether it is right in God’s sight to obey you rather than God. For we cannot help speaking about what we have seen and heard.”</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2.JPG"/>
          <p:cNvPicPr>
            <a:picLocks noChangeAspect="1"/>
          </p:cNvPicPr>
          <p:nvPr/>
        </p:nvPicPr>
        <p:blipFill>
          <a:blip r:embed="rId3" cstate="print"/>
          <a:stretch>
            <a:fillRect/>
          </a:stretch>
        </p:blipFill>
        <p:spPr>
          <a:xfrm>
            <a:off x="-252536" y="188640"/>
            <a:ext cx="9649072" cy="5926667"/>
          </a:xfrm>
          <a:prstGeom prst="rect">
            <a:avLst/>
          </a:prstGeom>
        </p:spPr>
      </p:pic>
      <p:sp>
        <p:nvSpPr>
          <p:cNvPr id="3" name="TextBox 2"/>
          <p:cNvSpPr txBox="1"/>
          <p:nvPr/>
        </p:nvSpPr>
        <p:spPr>
          <a:xfrm>
            <a:off x="36512" y="4221088"/>
            <a:ext cx="9144000" cy="2862322"/>
          </a:xfrm>
          <a:prstGeom prst="rect">
            <a:avLst/>
          </a:prstGeom>
          <a:solidFill>
            <a:schemeClr val="bg2">
              <a:lumMod val="50000"/>
            </a:schemeClr>
          </a:solidFill>
        </p:spPr>
        <p:txBody>
          <a:bodyPr wrap="square" rtlCol="0">
            <a:spAutoFit/>
          </a:bodyPr>
          <a:lstStyle/>
          <a:p>
            <a:r>
              <a:rPr lang="en-US" dirty="0" smtClean="0"/>
              <a:t>Ac. 6:8-7:58 Now Stephen, a man full of God’s grace and power, did great wonders and miraculous signs among the people. So they stirred up the people and the elders and the teachers of the law. They seized Stephen and brought him before the Sanhedrin. They produced false witnesses, who testified, “This fellow never stops speaking against this holy place and against the law. “You stiff-necked people, with uncircumcised hearts and ears! You are just like your fathers: You always resist the Holy Spirit</a:t>
            </a:r>
            <a:r>
              <a:rPr lang="en-US" dirty="0"/>
              <a:t>.</a:t>
            </a:r>
            <a:r>
              <a:rPr lang="en-US" dirty="0" smtClean="0"/>
              <a:t> When they heard this, they were furious and gnashed their teeth at him. But Stephen, full of the Holy Spirit, looked up to heaven and saw the glory of God, and Jesus standing at the right hand of God. They dragged him out of the city and began to stone him. </a:t>
            </a:r>
            <a:r>
              <a:rPr lang="en-US" dirty="0"/>
              <a:t>T</a:t>
            </a:r>
            <a:r>
              <a:rPr lang="en-US" dirty="0" smtClean="0"/>
              <a:t>he witnesses laid their clothes at the feet of a young man named Saul.</a:t>
            </a:r>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3.JP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rcRect b="5600"/>
          <a:stretch/>
        </p:blipFill>
        <p:spPr>
          <a:xfrm>
            <a:off x="0" y="-49395"/>
            <a:ext cx="9144000" cy="5594789"/>
          </a:xfrm>
          <a:prstGeom prst="rect">
            <a:avLst/>
          </a:prstGeom>
        </p:spPr>
      </p:pic>
      <p:sp>
        <p:nvSpPr>
          <p:cNvPr id="4" name="TextBox 3"/>
          <p:cNvSpPr txBox="1"/>
          <p:nvPr/>
        </p:nvSpPr>
        <p:spPr>
          <a:xfrm>
            <a:off x="-6230" y="4239086"/>
            <a:ext cx="9144000" cy="2862322"/>
          </a:xfrm>
          <a:prstGeom prst="rect">
            <a:avLst/>
          </a:prstGeom>
          <a:solidFill>
            <a:schemeClr val="bg2">
              <a:lumMod val="50000"/>
            </a:schemeClr>
          </a:solidFill>
        </p:spPr>
        <p:txBody>
          <a:bodyPr wrap="square" rtlCol="0">
            <a:spAutoFit/>
          </a:bodyPr>
          <a:lstStyle/>
          <a:p>
            <a:r>
              <a:rPr lang="en-US" dirty="0" smtClean="0"/>
              <a:t>Acts 8:26-38 Now an angel of the Lord said to Philip, “Go south to the road that goes down from Jerusalem to Gaza.” On his way he met an Ethiopian  in his chariot reading the book of Isaiah the prophet. Philip ran up to the chariot. “Do you understand what you are reading?” Philip asked.</a:t>
            </a:r>
          </a:p>
          <a:p>
            <a:r>
              <a:rPr lang="en-US" dirty="0" smtClean="0"/>
              <a:t>“How can I,” he said, “unless someone explains it to me?” The eunuch was reading: “He was led like a sheep to the slaughter, and as a lamb before the shearer is silent, so he did not open his mouth.</a:t>
            </a:r>
            <a:r>
              <a:rPr lang="en-US" i="1" dirty="0"/>
              <a:t> [Isaiah </a:t>
            </a:r>
            <a:r>
              <a:rPr lang="en-US" i="1" dirty="0" smtClean="0"/>
              <a:t>53:7,8] </a:t>
            </a:r>
            <a:r>
              <a:rPr lang="en-US" dirty="0" smtClean="0"/>
              <a:t>Then Philip began with that very passage of Scripture and told him the good news about Jesus. As they came to some water and the eunuch said, “Look, here is water. Why shouldn’t I be </a:t>
            </a:r>
            <a:r>
              <a:rPr lang="en-US" dirty="0" err="1" smtClean="0"/>
              <a:t>baptised</a:t>
            </a:r>
            <a:r>
              <a:rPr lang="en-US" dirty="0" smtClean="0"/>
              <a:t>?” </a:t>
            </a:r>
            <a:r>
              <a:rPr lang="en-US" i="1" dirty="0" smtClean="0"/>
              <a:t>Philip said, “If you believe with all your heart, you may.” The eunuch answered, “I believe that Jesus Christ  the Son of God.”] </a:t>
            </a:r>
            <a:r>
              <a:rPr lang="en-US" dirty="0" smtClean="0"/>
              <a:t>Then Philip </a:t>
            </a:r>
            <a:r>
              <a:rPr lang="en-US" dirty="0" err="1" smtClean="0"/>
              <a:t>baptised</a:t>
            </a:r>
            <a:r>
              <a:rPr lang="en-US" dirty="0" smtClean="0"/>
              <a:t> him.</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4.JPG"/>
          <p:cNvPicPr>
            <a:picLocks noChangeAspect="1"/>
          </p:cNvPicPr>
          <p:nvPr/>
        </p:nvPicPr>
        <p:blipFill>
          <a:blip r:embed="rId3" cstate="print"/>
          <a:stretch>
            <a:fillRect/>
          </a:stretch>
        </p:blipFill>
        <p:spPr>
          <a:xfrm>
            <a:off x="-3481" y="-963488"/>
            <a:ext cx="9144000" cy="5926667"/>
          </a:xfrm>
          <a:prstGeom prst="rect">
            <a:avLst/>
          </a:prstGeom>
        </p:spPr>
      </p:pic>
      <p:sp>
        <p:nvSpPr>
          <p:cNvPr id="4" name="TextBox 3"/>
          <p:cNvSpPr txBox="1"/>
          <p:nvPr/>
        </p:nvSpPr>
        <p:spPr>
          <a:xfrm>
            <a:off x="-16074" y="3284984"/>
            <a:ext cx="9144000" cy="3970318"/>
          </a:xfrm>
          <a:prstGeom prst="rect">
            <a:avLst/>
          </a:prstGeom>
          <a:solidFill>
            <a:schemeClr val="bg2">
              <a:lumMod val="50000"/>
            </a:schemeClr>
          </a:solidFill>
        </p:spPr>
        <p:txBody>
          <a:bodyPr wrap="square" rtlCol="0">
            <a:spAutoFit/>
          </a:bodyPr>
          <a:lstStyle/>
          <a:p>
            <a:r>
              <a:rPr lang="en-US" dirty="0" smtClean="0"/>
              <a:t>Acts 9:1-19 Meanwhile, Saul was still breathing out murderous threats against the Lord’s disciples. He </a:t>
            </a:r>
            <a:r>
              <a:rPr lang="en-US" dirty="0" smtClean="0"/>
              <a:t>had letters for </a:t>
            </a:r>
            <a:r>
              <a:rPr lang="en-US" dirty="0" smtClean="0"/>
              <a:t>the </a:t>
            </a:r>
            <a:r>
              <a:rPr lang="en-US" dirty="0" smtClean="0"/>
              <a:t>synagogues in </a:t>
            </a:r>
            <a:r>
              <a:rPr lang="en-US" dirty="0" smtClean="0"/>
              <a:t>Damascus</a:t>
            </a:r>
            <a:r>
              <a:rPr lang="en-US" dirty="0"/>
              <a:t>.</a:t>
            </a:r>
            <a:r>
              <a:rPr lang="en-US" dirty="0" smtClean="0"/>
              <a:t> </a:t>
            </a:r>
            <a:r>
              <a:rPr lang="en-US" dirty="0"/>
              <a:t>S</a:t>
            </a:r>
            <a:r>
              <a:rPr lang="en-US" dirty="0" smtClean="0"/>
              <a:t>uddenly </a:t>
            </a:r>
            <a:r>
              <a:rPr lang="en-US" dirty="0" smtClean="0"/>
              <a:t>a light from heaven flashed. He fell to the ground and </a:t>
            </a:r>
            <a:r>
              <a:rPr lang="en-US" dirty="0" smtClean="0"/>
              <a:t>a </a:t>
            </a:r>
            <a:r>
              <a:rPr lang="en-US" dirty="0" smtClean="0"/>
              <a:t>voice </a:t>
            </a:r>
            <a:r>
              <a:rPr lang="en-US" dirty="0" smtClean="0"/>
              <a:t>said, </a:t>
            </a:r>
            <a:r>
              <a:rPr lang="en-US" dirty="0" smtClean="0"/>
              <a:t>“Saul, Saul, why do you persecute me?” “Who are you, Lord?” Saul asked. “I am Jesus, whom you are persecuting,” Saul got up but he could see nothing. </a:t>
            </a:r>
            <a:r>
              <a:rPr lang="en-US" dirty="0" smtClean="0"/>
              <a:t>For </a:t>
            </a:r>
            <a:r>
              <a:rPr lang="en-US" dirty="0" smtClean="0"/>
              <a:t>three days he was blind, and did not eat or drink. In Damascus there was a disciple named Ananias. The Lord called to </a:t>
            </a:r>
            <a:r>
              <a:rPr lang="en-US" dirty="0" smtClean="0"/>
              <a:t>him, </a:t>
            </a:r>
            <a:r>
              <a:rPr lang="en-US" dirty="0" smtClean="0"/>
              <a:t>“Ananias!” “Yes, Lord,” he answered. “Go to the house </a:t>
            </a:r>
            <a:r>
              <a:rPr lang="en-US" dirty="0" smtClean="0"/>
              <a:t>where </a:t>
            </a:r>
            <a:r>
              <a:rPr lang="en-US" dirty="0" smtClean="0"/>
              <a:t>Saul is  for he is praying. “Lord,” Ananias answered, “I have heard many reports about this man and all the harm he has done to your saints in Jerusalem. But the Lord said, </a:t>
            </a:r>
            <a:r>
              <a:rPr lang="en-US" dirty="0" smtClean="0"/>
              <a:t>“Go! He </a:t>
            </a:r>
            <a:r>
              <a:rPr lang="en-US" dirty="0" smtClean="0"/>
              <a:t>is my chosen instrument to carry my name before the Gentiles and their kings and before the people of Israel. Ananias went to the house and entered it. Placing his hands on Saul, he said, “Brother Saul, the Lord - Jesus, who appeared to you on the road as you were coming here - has sent me so that you may see again and be filled with the Holy Spirit.”… </a:t>
            </a:r>
            <a:r>
              <a:rPr lang="en-US" dirty="0" smtClean="0"/>
              <a:t> </a:t>
            </a:r>
            <a:r>
              <a:rPr lang="en-US" dirty="0" smtClean="0"/>
              <a:t>he could see </a:t>
            </a:r>
            <a:r>
              <a:rPr lang="en-US" dirty="0" smtClean="0"/>
              <a:t>and </a:t>
            </a:r>
            <a:r>
              <a:rPr lang="en-US" dirty="0" smtClean="0"/>
              <a:t>was </a:t>
            </a:r>
            <a:r>
              <a:rPr lang="en-US" dirty="0" err="1" smtClean="0"/>
              <a:t>baptised</a:t>
            </a:r>
            <a:r>
              <a:rPr lang="en-US" dirty="0" smtClean="0"/>
              <a:t>,</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5.JPG"/>
          <p:cNvPicPr>
            <a:picLocks noChangeAspect="1"/>
          </p:cNvPicPr>
          <p:nvPr/>
        </p:nvPicPr>
        <p:blipFill>
          <a:blip r:embed="rId3" cstate="print"/>
          <a:stretch>
            <a:fillRect/>
          </a:stretch>
        </p:blipFill>
        <p:spPr>
          <a:xfrm>
            <a:off x="-21771" y="0"/>
            <a:ext cx="9144000" cy="5926667"/>
          </a:xfrm>
          <a:prstGeom prst="rect">
            <a:avLst/>
          </a:prstGeom>
        </p:spPr>
      </p:pic>
      <p:sp>
        <p:nvSpPr>
          <p:cNvPr id="3" name="TextBox 2"/>
          <p:cNvSpPr txBox="1"/>
          <p:nvPr/>
        </p:nvSpPr>
        <p:spPr>
          <a:xfrm>
            <a:off x="-21771" y="4516085"/>
            <a:ext cx="9144000" cy="2585323"/>
          </a:xfrm>
          <a:prstGeom prst="rect">
            <a:avLst/>
          </a:prstGeom>
          <a:solidFill>
            <a:schemeClr val="bg2">
              <a:lumMod val="50000"/>
            </a:schemeClr>
          </a:solidFill>
        </p:spPr>
        <p:txBody>
          <a:bodyPr wrap="square" rtlCol="0">
            <a:spAutoFit/>
          </a:bodyPr>
          <a:lstStyle/>
          <a:p>
            <a:r>
              <a:rPr lang="en-US" dirty="0" smtClean="0"/>
              <a:t>Acts 9:20-31  At once he began to preach in the synagogues that Jesus is the Son of God. All those who heard him were astonished and asked, “Isn’t he the man who caused havoc</a:t>
            </a:r>
            <a:r>
              <a:rPr lang="en-US" i="1" dirty="0" smtClean="0"/>
              <a:t>… </a:t>
            </a:r>
            <a:r>
              <a:rPr lang="en-US" dirty="0" smtClean="0"/>
              <a:t>the Jews conspired to kill him</a:t>
            </a:r>
            <a:r>
              <a:rPr lang="en-US" dirty="0"/>
              <a:t>,</a:t>
            </a:r>
            <a:r>
              <a:rPr lang="en-US" dirty="0" smtClean="0"/>
              <a:t> but Saul learned of their plan. And his followers took him by night and lowered him in a basket through an opening in the wall. When he came to Jerusalem, he tried to join the disciples. They did not believe that he really was a disciple. But Barnabas took him and brought him to the apostles. He told them, and how in Damascus he had preached fearlessly in the name of Jesus. Some Jew were trying to kill him When the brothers learned of this, they took him down to Caesarea and sent him off to Tarsus.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6.JPG"/>
          <p:cNvPicPr>
            <a:picLocks noChangeAspect="1"/>
          </p:cNvPicPr>
          <p:nvPr/>
        </p:nvPicPr>
        <p:blipFill>
          <a:blip r:embed="rId3" cstate="print"/>
          <a:stretch>
            <a:fillRect/>
          </a:stretch>
        </p:blipFill>
        <p:spPr>
          <a:xfrm>
            <a:off x="0" y="-625459"/>
            <a:ext cx="9144000" cy="5926667"/>
          </a:xfrm>
          <a:prstGeom prst="rect">
            <a:avLst/>
          </a:prstGeom>
        </p:spPr>
      </p:pic>
      <p:sp>
        <p:nvSpPr>
          <p:cNvPr id="3" name="TextBox 2"/>
          <p:cNvSpPr txBox="1"/>
          <p:nvPr/>
        </p:nvSpPr>
        <p:spPr>
          <a:xfrm>
            <a:off x="0" y="5203066"/>
            <a:ext cx="9144000" cy="1754326"/>
          </a:xfrm>
          <a:prstGeom prst="rect">
            <a:avLst/>
          </a:prstGeom>
          <a:solidFill>
            <a:schemeClr val="bg2">
              <a:lumMod val="50000"/>
            </a:schemeClr>
          </a:solidFill>
        </p:spPr>
        <p:txBody>
          <a:bodyPr wrap="square" rtlCol="0">
            <a:spAutoFit/>
          </a:bodyPr>
          <a:lstStyle/>
          <a:p>
            <a:r>
              <a:rPr lang="en-US" dirty="0" smtClean="0"/>
              <a:t>Acts 10:25-45 As Peter entered the house, Cornelius met him and fell at his feet in reverence.</a:t>
            </a:r>
          </a:p>
          <a:p>
            <a:r>
              <a:rPr lang="en-US" dirty="0" smtClean="0"/>
              <a:t>But Peter said, “I am only a man myself.” All the prophets testify about him that everyone who believes in him receives forgiveness of sins through his name.” While Peter was still speaking these words, the Holy Spirit came on all who heard the message. The circumcised believers who had come with Peter were astonished that the gift of the Holy Spirit was also for the Gentiles.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7.JPG"/>
          <p:cNvPicPr>
            <a:picLocks noChangeAspect="1"/>
          </p:cNvPicPr>
          <p:nvPr/>
        </p:nvPicPr>
        <p:blipFill>
          <a:blip r:embed="rId3" cstate="print"/>
          <a:stretch>
            <a:fillRect/>
          </a:stretch>
        </p:blipFill>
        <p:spPr>
          <a:xfrm>
            <a:off x="0" y="-99392"/>
            <a:ext cx="9144000" cy="5926667"/>
          </a:xfrm>
          <a:prstGeom prst="rect">
            <a:avLst/>
          </a:prstGeom>
        </p:spPr>
      </p:pic>
      <p:sp>
        <p:nvSpPr>
          <p:cNvPr id="3" name="TextBox 2"/>
          <p:cNvSpPr txBox="1"/>
          <p:nvPr/>
        </p:nvSpPr>
        <p:spPr>
          <a:xfrm>
            <a:off x="0" y="4721076"/>
            <a:ext cx="9144000" cy="2308324"/>
          </a:xfrm>
          <a:prstGeom prst="rect">
            <a:avLst/>
          </a:prstGeom>
          <a:solidFill>
            <a:schemeClr val="bg2">
              <a:lumMod val="50000"/>
            </a:schemeClr>
          </a:solidFill>
        </p:spPr>
        <p:txBody>
          <a:bodyPr wrap="square" rtlCol="0">
            <a:spAutoFit/>
          </a:bodyPr>
          <a:lstStyle/>
          <a:p>
            <a:r>
              <a:rPr lang="en-US" dirty="0" smtClean="0"/>
              <a:t>Ac. 14:8-15 In </a:t>
            </a:r>
            <a:r>
              <a:rPr lang="en-US" dirty="0" err="1" smtClean="0"/>
              <a:t>Lystra</a:t>
            </a:r>
            <a:r>
              <a:rPr lang="en-US" dirty="0" smtClean="0"/>
              <a:t> there sat a man crippled in his feet, who was lame from birth and had never walked. He listened to Paul as he was speaking. Paul looked and called out, “Stand up on your feet!” At that, the man jumped up and began to walk. When the crowd, “The gods have come down to us in human form!” Barnabas they called Zeus, and Paul they called Hermes.</a:t>
            </a:r>
          </a:p>
          <a:p>
            <a:r>
              <a:rPr lang="en-US" dirty="0" smtClean="0"/>
              <a:t>The crowd wanted to offer sacrifices to them. Barnabas and Paul heard of this, “Men, why are you doing this? We too are human like you. We are bringing you good news, telling you to turn to the living God, who made heaven and earth and sea and everything in them.</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8.JPG"/>
          <p:cNvPicPr>
            <a:picLocks noChangeAspect="1"/>
          </p:cNvPicPr>
          <p:nvPr/>
        </p:nvPicPr>
        <p:blipFill>
          <a:blip r:embed="rId3" cstate="print"/>
          <a:stretch>
            <a:fillRect/>
          </a:stretch>
        </p:blipFill>
        <p:spPr>
          <a:xfrm>
            <a:off x="107504" y="28326"/>
            <a:ext cx="9144000" cy="5926667"/>
          </a:xfrm>
          <a:prstGeom prst="rect">
            <a:avLst/>
          </a:prstGeom>
        </p:spPr>
      </p:pic>
      <p:sp>
        <p:nvSpPr>
          <p:cNvPr id="3" name="TextBox 2"/>
          <p:cNvSpPr txBox="1"/>
          <p:nvPr/>
        </p:nvSpPr>
        <p:spPr>
          <a:xfrm>
            <a:off x="0" y="4998075"/>
            <a:ext cx="9144000" cy="2031325"/>
          </a:xfrm>
          <a:prstGeom prst="rect">
            <a:avLst/>
          </a:prstGeom>
          <a:solidFill>
            <a:schemeClr val="bg2">
              <a:lumMod val="50000"/>
            </a:schemeClr>
          </a:solidFill>
        </p:spPr>
        <p:txBody>
          <a:bodyPr wrap="square" rtlCol="0">
            <a:spAutoFit/>
          </a:bodyPr>
          <a:lstStyle/>
          <a:p>
            <a:r>
              <a:rPr lang="en-US" dirty="0" smtClean="0"/>
              <a:t>Ac. 15:1-3 Some men came down from Judea to Antioch and were teaching: “Unless you are circumcised, according to the custom taught by Moses, you cannot be saved.” This brought Paul and Barnabas into sharp dispute with them. So Paul and Barnabas were appointed, along with some other believers, to go up to Jerusalem to see the apostles and elders about this question. The church sent them on their way, and as they travelled through Phoenicia and Samaria, they told how the Gentiles had been converted. This news made all the brothers very glad.</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1.JPG"/>
          <p:cNvPicPr>
            <a:picLocks noChangeAspect="1"/>
          </p:cNvPicPr>
          <p:nvPr/>
        </p:nvPicPr>
        <p:blipFill>
          <a:blip r:embed="rId3" cstate="print"/>
          <a:stretch>
            <a:fillRect/>
          </a:stretch>
        </p:blipFill>
        <p:spPr>
          <a:xfrm>
            <a:off x="0" y="-171400"/>
            <a:ext cx="9144000" cy="5926667"/>
          </a:xfrm>
          <a:prstGeom prst="rect">
            <a:avLst/>
          </a:prstGeom>
        </p:spPr>
      </p:pic>
      <p:sp>
        <p:nvSpPr>
          <p:cNvPr id="3" name="TextBox 2"/>
          <p:cNvSpPr txBox="1"/>
          <p:nvPr/>
        </p:nvSpPr>
        <p:spPr>
          <a:xfrm>
            <a:off x="0" y="3890079"/>
            <a:ext cx="9144000" cy="3139321"/>
          </a:xfrm>
          <a:prstGeom prst="rect">
            <a:avLst/>
          </a:prstGeom>
          <a:solidFill>
            <a:schemeClr val="bg2">
              <a:lumMod val="50000"/>
            </a:schemeClr>
          </a:solidFill>
        </p:spPr>
        <p:txBody>
          <a:bodyPr wrap="square" rtlCol="0">
            <a:spAutoFit/>
          </a:bodyPr>
          <a:lstStyle/>
          <a:p>
            <a:r>
              <a:rPr lang="en-US" dirty="0" smtClean="0"/>
              <a:t>John 21:1-7 Afterwards Jesus appeared again to his disciples, by the Sea of </a:t>
            </a:r>
            <a:r>
              <a:rPr lang="en-US" dirty="0" err="1" smtClean="0"/>
              <a:t>Tiberias</a:t>
            </a:r>
            <a:r>
              <a:rPr lang="en-US" dirty="0" smtClean="0"/>
              <a:t>. Simon Peter, Thomas (called </a:t>
            </a:r>
            <a:r>
              <a:rPr lang="en-US" dirty="0" err="1" smtClean="0"/>
              <a:t>Didymus</a:t>
            </a:r>
            <a:r>
              <a:rPr lang="en-US" dirty="0" smtClean="0"/>
              <a:t>), Nathanael from Cana in Galilee, the sons of Zebedee, and two other disciples were together. “I’m going out to fish,” Simon Peter told them, and they said, “We’ll go with you.” So they went out and got into the boat, but that night they caught nothing.</a:t>
            </a:r>
          </a:p>
          <a:p>
            <a:r>
              <a:rPr lang="en-US" dirty="0" smtClean="0"/>
              <a:t>Early in the morning, Jesus stood on the shore, but the disciples did not </a:t>
            </a:r>
            <a:r>
              <a:rPr lang="en-US" dirty="0" err="1" smtClean="0"/>
              <a:t>realise</a:t>
            </a:r>
            <a:r>
              <a:rPr lang="en-US" dirty="0" smtClean="0"/>
              <a:t> that it was Jesus. He called out to them, “Friends, haven’t you any fish?” “No,” they answered.</a:t>
            </a:r>
          </a:p>
          <a:p>
            <a:r>
              <a:rPr lang="en-US" dirty="0" smtClean="0"/>
              <a:t>He said, “Throw your net on the right side of the boat and you will find some.” When they did, they were unable to haul the net in because of the large number of fish. Then the disciple whom Jesus loved said to Peter, “It is the Lord!” As soon as Simon Peter heard him say, “It is the Lord,” he wrapped his outer garment around him (for he had taken it off) and jumped into the water.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9.JPG"/>
          <p:cNvPicPr>
            <a:picLocks noChangeAspect="1"/>
          </p:cNvPicPr>
          <p:nvPr/>
        </p:nvPicPr>
        <p:blipFill>
          <a:blip r:embed="rId3" cstate="print"/>
          <a:stretch>
            <a:fillRect/>
          </a:stretch>
        </p:blipFill>
        <p:spPr>
          <a:xfrm>
            <a:off x="0" y="-553451"/>
            <a:ext cx="9144000" cy="5926667"/>
          </a:xfrm>
          <a:prstGeom prst="rect">
            <a:avLst/>
          </a:prstGeom>
        </p:spPr>
      </p:pic>
      <p:sp>
        <p:nvSpPr>
          <p:cNvPr id="3" name="TextBox 2"/>
          <p:cNvSpPr txBox="1"/>
          <p:nvPr/>
        </p:nvSpPr>
        <p:spPr>
          <a:xfrm>
            <a:off x="-6163" y="3613080"/>
            <a:ext cx="9144000" cy="3416320"/>
          </a:xfrm>
          <a:prstGeom prst="rect">
            <a:avLst/>
          </a:prstGeom>
          <a:solidFill>
            <a:schemeClr val="bg2">
              <a:lumMod val="50000"/>
            </a:schemeClr>
          </a:solidFill>
        </p:spPr>
        <p:txBody>
          <a:bodyPr wrap="square" rtlCol="0">
            <a:spAutoFit/>
          </a:bodyPr>
          <a:lstStyle/>
          <a:p>
            <a:r>
              <a:rPr lang="en-US" dirty="0" smtClean="0"/>
              <a:t>Ac. 17:16 While Paul </a:t>
            </a:r>
            <a:r>
              <a:rPr lang="en-US" dirty="0" smtClean="0"/>
              <a:t>was in </a:t>
            </a:r>
            <a:r>
              <a:rPr lang="en-US" dirty="0" smtClean="0"/>
              <a:t>Athens, he was </a:t>
            </a:r>
            <a:r>
              <a:rPr lang="en-US" dirty="0" smtClean="0"/>
              <a:t>distressed that </a:t>
            </a:r>
            <a:r>
              <a:rPr lang="en-US" dirty="0" smtClean="0"/>
              <a:t>the city was full of idols. So he reasoned in the synagogue with the Jews and the </a:t>
            </a:r>
            <a:r>
              <a:rPr lang="en-US" dirty="0" smtClean="0"/>
              <a:t>God fearing </a:t>
            </a:r>
            <a:r>
              <a:rPr lang="en-US" dirty="0" smtClean="0"/>
              <a:t>Greeks, as well as in the market-place day by </a:t>
            </a:r>
            <a:r>
              <a:rPr lang="en-US" dirty="0" smtClean="0"/>
              <a:t>day. </a:t>
            </a:r>
            <a:r>
              <a:rPr lang="en-US" dirty="0" smtClean="0"/>
              <a:t>“He seems to be advocating foreign gods.” They said this because Paul was preaching the good news about Jesus and the resurrection. Paul said: “Men of </a:t>
            </a:r>
            <a:r>
              <a:rPr lang="en-US" dirty="0" smtClean="0"/>
              <a:t>Athens, you </a:t>
            </a:r>
            <a:r>
              <a:rPr lang="en-US" dirty="0" smtClean="0"/>
              <a:t>are very religious. I even found an altar: TO AN UNKNOWN GOD. </a:t>
            </a:r>
            <a:r>
              <a:rPr lang="en-US" dirty="0" smtClean="0"/>
              <a:t>The </a:t>
            </a:r>
            <a:r>
              <a:rPr lang="en-US" dirty="0" smtClean="0"/>
              <a:t>God who made the world </a:t>
            </a:r>
            <a:r>
              <a:rPr lang="en-US" dirty="0" smtClean="0"/>
              <a:t>is </a:t>
            </a:r>
            <a:r>
              <a:rPr lang="en-US" dirty="0" smtClean="0"/>
              <a:t>the Lord of heaven and earth and does not live in temples built by hands</a:t>
            </a:r>
            <a:r>
              <a:rPr lang="en-US" dirty="0" smtClean="0"/>
              <a:t>. </a:t>
            </a:r>
            <a:r>
              <a:rPr lang="en-US" dirty="0" smtClean="0"/>
              <a:t>As some of your own poets have said, `We are his offspring.’ “Therefore since we are God’s offspring, we should not think that the divine being is like gold or silver or stone - In the past God overlooked such ignorance, but now he commands all people everywhere to repent.  He has given us proof of this to all men by raising </a:t>
            </a:r>
            <a:r>
              <a:rPr lang="en-US" dirty="0" smtClean="0"/>
              <a:t>Jesus</a:t>
            </a:r>
            <a:r>
              <a:rPr lang="en-US" dirty="0" smtClean="0"/>
              <a:t> </a:t>
            </a:r>
            <a:r>
              <a:rPr lang="en-US" dirty="0" smtClean="0"/>
              <a:t>from the dead</a:t>
            </a:r>
            <a:r>
              <a:rPr lang="en-US" dirty="0" smtClean="0"/>
              <a:t>.” Among </a:t>
            </a:r>
            <a:r>
              <a:rPr lang="en-US" dirty="0" smtClean="0"/>
              <a:t>them was Dionysius, a member of the </a:t>
            </a:r>
            <a:r>
              <a:rPr lang="en-US" dirty="0" err="1" smtClean="0"/>
              <a:t>Areopagus</a:t>
            </a:r>
            <a:r>
              <a:rPr lang="en-US" dirty="0" smtClean="0"/>
              <a:t>, also a woman named </a:t>
            </a:r>
            <a:r>
              <a:rPr lang="en-US" dirty="0" err="1" smtClean="0"/>
              <a:t>Damaris</a:t>
            </a:r>
            <a:r>
              <a:rPr lang="en-US" dirty="0" smtClean="0"/>
              <a:t>, and a number of others.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0.JPG"/>
          <p:cNvPicPr>
            <a:picLocks noChangeAspect="1"/>
          </p:cNvPicPr>
          <p:nvPr/>
        </p:nvPicPr>
        <p:blipFill>
          <a:blip r:embed="rId3" cstate="print"/>
          <a:stretch>
            <a:fillRect/>
          </a:stretch>
        </p:blipFill>
        <p:spPr>
          <a:xfrm>
            <a:off x="0" y="-2331640"/>
            <a:ext cx="9144000" cy="5926667"/>
          </a:xfrm>
          <a:prstGeom prst="rect">
            <a:avLst/>
          </a:prstGeom>
        </p:spPr>
      </p:pic>
      <p:sp>
        <p:nvSpPr>
          <p:cNvPr id="3" name="TextBox 2"/>
          <p:cNvSpPr txBox="1"/>
          <p:nvPr/>
        </p:nvSpPr>
        <p:spPr>
          <a:xfrm>
            <a:off x="18822" y="3284984"/>
            <a:ext cx="9144000" cy="3693319"/>
          </a:xfrm>
          <a:prstGeom prst="rect">
            <a:avLst/>
          </a:prstGeom>
          <a:solidFill>
            <a:schemeClr val="bg2">
              <a:lumMod val="50000"/>
            </a:schemeClr>
          </a:solidFill>
        </p:spPr>
        <p:txBody>
          <a:bodyPr wrap="square" rtlCol="0">
            <a:spAutoFit/>
          </a:bodyPr>
          <a:lstStyle/>
          <a:p>
            <a:r>
              <a:rPr lang="en-US" dirty="0" smtClean="0"/>
              <a:t>Ac. 18:1 After </a:t>
            </a:r>
            <a:r>
              <a:rPr lang="en-US" dirty="0" smtClean="0"/>
              <a:t>this Paul went </a:t>
            </a:r>
            <a:r>
              <a:rPr lang="en-US" dirty="0" smtClean="0"/>
              <a:t>to </a:t>
            </a:r>
            <a:r>
              <a:rPr lang="en-US" dirty="0" smtClean="0"/>
              <a:t>Corinth, </a:t>
            </a:r>
            <a:r>
              <a:rPr lang="en-US" dirty="0" smtClean="0"/>
              <a:t>he was a tentmaker as they were, he stayed and worked with them</a:t>
            </a:r>
            <a:r>
              <a:rPr lang="en-US" dirty="0" smtClean="0"/>
              <a:t>. </a:t>
            </a:r>
            <a:r>
              <a:rPr lang="en-US" dirty="0" smtClean="0"/>
              <a:t>Every Sabbath he reasoned in the </a:t>
            </a:r>
            <a:r>
              <a:rPr lang="en-US" dirty="0" smtClean="0"/>
              <a:t>synagogue</a:t>
            </a:r>
            <a:r>
              <a:rPr lang="en-US" dirty="0" smtClean="0"/>
              <a:t>. </a:t>
            </a:r>
            <a:r>
              <a:rPr lang="en-US" dirty="0" smtClean="0"/>
              <a:t>When </a:t>
            </a:r>
            <a:r>
              <a:rPr lang="en-US" dirty="0" smtClean="0"/>
              <a:t>Silas and Timothy came from Macedonia, Paul devoted himself exclusively to </a:t>
            </a:r>
            <a:r>
              <a:rPr lang="en-US" dirty="0" smtClean="0"/>
              <a:t>preaching</a:t>
            </a:r>
            <a:r>
              <a:rPr lang="en-US" dirty="0" smtClean="0"/>
              <a:t>. </a:t>
            </a:r>
            <a:r>
              <a:rPr lang="en-US" dirty="0" smtClean="0"/>
              <a:t>But </a:t>
            </a:r>
            <a:r>
              <a:rPr lang="en-US" dirty="0" smtClean="0"/>
              <a:t>when the Jews opposed Paul </a:t>
            </a:r>
            <a:r>
              <a:rPr lang="en-US" dirty="0" smtClean="0"/>
              <a:t>he </a:t>
            </a:r>
            <a:r>
              <a:rPr lang="en-US" dirty="0" smtClean="0"/>
              <a:t>said to them, “Your blood be on your own heads! I am clear of my responsibility. From now on I will go to the Gentiles</a:t>
            </a:r>
            <a:r>
              <a:rPr lang="en-US" dirty="0" smtClean="0"/>
              <a:t>.” </a:t>
            </a:r>
            <a:r>
              <a:rPr lang="en-US" dirty="0" err="1" smtClean="0"/>
              <a:t>Crispus</a:t>
            </a:r>
            <a:r>
              <a:rPr lang="en-US" dirty="0" smtClean="0"/>
              <a:t>, the synagogue ruler, and his entire household believed in the Lord; and many of the Corinthians who heard him believed and were </a:t>
            </a:r>
            <a:r>
              <a:rPr lang="en-US" dirty="0" err="1" smtClean="0"/>
              <a:t>baptised</a:t>
            </a:r>
            <a:r>
              <a:rPr lang="en-US" dirty="0" smtClean="0"/>
              <a:t>. Paul </a:t>
            </a:r>
            <a:r>
              <a:rPr lang="en-US" dirty="0" smtClean="0"/>
              <a:t>stayed for a year and a half, teaching them the word of </a:t>
            </a:r>
            <a:r>
              <a:rPr lang="en-US" dirty="0" smtClean="0"/>
              <a:t>God. The </a:t>
            </a:r>
            <a:r>
              <a:rPr lang="en-US" dirty="0" smtClean="0"/>
              <a:t>Jews made a united attack on Paul and brought him into court</a:t>
            </a:r>
            <a:r>
              <a:rPr lang="en-US" dirty="0" smtClean="0"/>
              <a:t>. “This </a:t>
            </a:r>
            <a:r>
              <a:rPr lang="en-US" dirty="0" smtClean="0"/>
              <a:t>man,” they charged, “is persuading the people to worship God in ways contrary to the law</a:t>
            </a:r>
            <a:r>
              <a:rPr lang="en-US" dirty="0" smtClean="0"/>
              <a:t>.” </a:t>
            </a:r>
            <a:r>
              <a:rPr lang="en-US" dirty="0" err="1" smtClean="0"/>
              <a:t>Gallio</a:t>
            </a:r>
            <a:r>
              <a:rPr lang="en-US" dirty="0" smtClean="0"/>
              <a:t> said “I </a:t>
            </a:r>
            <a:r>
              <a:rPr lang="en-US" dirty="0" smtClean="0"/>
              <a:t>will not be a judge of such things</a:t>
            </a:r>
            <a:r>
              <a:rPr lang="en-US" dirty="0" smtClean="0"/>
              <a:t>.” and </a:t>
            </a:r>
            <a:r>
              <a:rPr lang="en-US" dirty="0" smtClean="0"/>
              <a:t>had them ejected from the </a:t>
            </a:r>
            <a:r>
              <a:rPr lang="en-US" dirty="0" smtClean="0"/>
              <a:t>court</a:t>
            </a:r>
            <a:r>
              <a:rPr lang="en-US" dirty="0"/>
              <a:t>.</a:t>
            </a:r>
            <a:r>
              <a:rPr lang="en-US" dirty="0" smtClean="0"/>
              <a:t> </a:t>
            </a:r>
            <a:r>
              <a:rPr lang="en-US" dirty="0" smtClean="0"/>
              <a:t>Then they all turned on </a:t>
            </a:r>
            <a:r>
              <a:rPr lang="en-US" dirty="0" err="1" smtClean="0"/>
              <a:t>Sosthenes</a:t>
            </a:r>
            <a:r>
              <a:rPr lang="en-US" dirty="0" smtClean="0"/>
              <a:t> the synagogue ruler and beat him in front of the court. But </a:t>
            </a:r>
            <a:r>
              <a:rPr lang="en-US" dirty="0" err="1" smtClean="0"/>
              <a:t>Gallio</a:t>
            </a:r>
            <a:r>
              <a:rPr lang="en-US" dirty="0" smtClean="0"/>
              <a:t> showed no concern </a:t>
            </a:r>
            <a:r>
              <a:rPr lang="en-US" dirty="0" smtClean="0"/>
              <a:t>whatever. Paul </a:t>
            </a:r>
            <a:r>
              <a:rPr lang="en-US" dirty="0" smtClean="0"/>
              <a:t>stayed on in Corinth for some time. Then he left </a:t>
            </a:r>
            <a:r>
              <a:rPr lang="en-US" dirty="0" smtClean="0"/>
              <a:t>for </a:t>
            </a:r>
            <a:r>
              <a:rPr lang="en-US" dirty="0" smtClean="0"/>
              <a:t>Syria, accompanied by Priscilla and </a:t>
            </a:r>
            <a:r>
              <a:rPr lang="en-US" dirty="0" smtClean="0"/>
              <a:t>Aquila.</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1.JPG"/>
          <p:cNvPicPr>
            <a:picLocks noChangeAspect="1"/>
          </p:cNvPicPr>
          <p:nvPr/>
        </p:nvPicPr>
        <p:blipFill>
          <a:blip r:embed="rId3" cstate="print"/>
          <a:stretch>
            <a:fillRect/>
          </a:stretch>
        </p:blipFill>
        <p:spPr>
          <a:xfrm>
            <a:off x="0" y="-985499"/>
            <a:ext cx="9144000" cy="5926667"/>
          </a:xfrm>
          <a:prstGeom prst="rect">
            <a:avLst/>
          </a:prstGeom>
        </p:spPr>
      </p:pic>
      <p:sp>
        <p:nvSpPr>
          <p:cNvPr id="3" name="TextBox 2"/>
          <p:cNvSpPr txBox="1"/>
          <p:nvPr/>
        </p:nvSpPr>
        <p:spPr>
          <a:xfrm>
            <a:off x="-9311" y="4178111"/>
            <a:ext cx="9144000" cy="3139321"/>
          </a:xfrm>
          <a:prstGeom prst="rect">
            <a:avLst/>
          </a:prstGeom>
          <a:solidFill>
            <a:schemeClr val="accent1">
              <a:lumMod val="50000"/>
            </a:schemeClr>
          </a:solidFill>
        </p:spPr>
        <p:txBody>
          <a:bodyPr wrap="square" rtlCol="0">
            <a:spAutoFit/>
          </a:bodyPr>
          <a:lstStyle/>
          <a:p>
            <a:r>
              <a:rPr lang="en-US" dirty="0" smtClean="0"/>
              <a:t>Acts 19:1-19 </a:t>
            </a:r>
            <a:r>
              <a:rPr lang="en-US" dirty="0" smtClean="0"/>
              <a:t>While </a:t>
            </a:r>
            <a:r>
              <a:rPr lang="en-US" dirty="0" err="1" smtClean="0"/>
              <a:t>Apollos</a:t>
            </a:r>
            <a:r>
              <a:rPr lang="en-US" dirty="0" smtClean="0"/>
              <a:t> was at Corinth, Paul took the road through the interior and arrived at Ephesus. There he found some </a:t>
            </a:r>
            <a:r>
              <a:rPr lang="en-US" dirty="0" smtClean="0"/>
              <a:t>disciples and </a:t>
            </a:r>
            <a:r>
              <a:rPr lang="en-US" dirty="0" smtClean="0"/>
              <a:t>asked them, “Did you receive the Holy </a:t>
            </a:r>
            <a:r>
              <a:rPr lang="en-US" dirty="0" smtClean="0"/>
              <a:t>Spirit?”</a:t>
            </a:r>
            <a:r>
              <a:rPr lang="en-US" i="1" dirty="0" smtClean="0"/>
              <a:t> </a:t>
            </a:r>
            <a:r>
              <a:rPr lang="en-US" i="1" dirty="0" smtClean="0"/>
              <a:t>They answered, “No, we have not even heard that there is a Holy Spirit</a:t>
            </a:r>
            <a:r>
              <a:rPr lang="en-US" i="1" dirty="0" smtClean="0"/>
              <a:t>.” </a:t>
            </a:r>
            <a:r>
              <a:rPr lang="en-US" dirty="0" smtClean="0"/>
              <a:t>Paul </a:t>
            </a:r>
            <a:r>
              <a:rPr lang="en-US" dirty="0" smtClean="0"/>
              <a:t>asked, “Then what baptism did you receive?” “John’s baptism,” they replied</a:t>
            </a:r>
            <a:r>
              <a:rPr lang="en-US" dirty="0" smtClean="0"/>
              <a:t>. “</a:t>
            </a:r>
            <a:r>
              <a:rPr lang="en-US" dirty="0" smtClean="0"/>
              <a:t>John’s baptism was a baptism of repentance. He told the people to believe in the one coming after him, that is, in Jesus</a:t>
            </a:r>
            <a:r>
              <a:rPr lang="en-US" dirty="0" smtClean="0"/>
              <a:t>.” On </a:t>
            </a:r>
            <a:r>
              <a:rPr lang="en-US" dirty="0" smtClean="0"/>
              <a:t>hearing this, they were </a:t>
            </a:r>
            <a:r>
              <a:rPr lang="en-US" dirty="0" err="1" smtClean="0"/>
              <a:t>baptised</a:t>
            </a:r>
            <a:r>
              <a:rPr lang="en-US" dirty="0" smtClean="0"/>
              <a:t> </a:t>
            </a:r>
            <a:r>
              <a:rPr lang="en-US" i="1" dirty="0" smtClean="0"/>
              <a:t>in </a:t>
            </a:r>
            <a:r>
              <a:rPr lang="en-US" i="1" dirty="0" smtClean="0"/>
              <a:t>the name of the Lord Jesus.</a:t>
            </a:r>
            <a:r>
              <a:rPr lang="en-US" dirty="0" smtClean="0"/>
              <a:t> </a:t>
            </a:r>
            <a:r>
              <a:rPr lang="en-US" dirty="0" smtClean="0"/>
              <a:t>Many </a:t>
            </a:r>
            <a:r>
              <a:rPr lang="en-US" dirty="0" smtClean="0"/>
              <a:t>of those who </a:t>
            </a:r>
            <a:r>
              <a:rPr lang="en-US" dirty="0" smtClean="0"/>
              <a:t>believed </a:t>
            </a:r>
            <a:r>
              <a:rPr lang="en-US" dirty="0" smtClean="0"/>
              <a:t>confessed their evil deeds</a:t>
            </a:r>
            <a:r>
              <a:rPr lang="en-US" dirty="0" smtClean="0"/>
              <a:t>. </a:t>
            </a:r>
            <a:r>
              <a:rPr lang="en-US" dirty="0" smtClean="0"/>
              <a:t>A number who had </a:t>
            </a:r>
            <a:r>
              <a:rPr lang="en-US" dirty="0" err="1" smtClean="0"/>
              <a:t>practised</a:t>
            </a:r>
            <a:r>
              <a:rPr lang="en-US" dirty="0" smtClean="0"/>
              <a:t> sorcery brought their scrolls together and burned them publicly. When they calculated the value of the scrolls, the total came to fifty thousand drachmas. </a:t>
            </a:r>
            <a:r>
              <a:rPr lang="en-US" i="1" dirty="0" smtClean="0"/>
              <a:t>[A drachma was a silver coin worth about a day’s wages.]</a:t>
            </a:r>
          </a:p>
          <a:p>
            <a:endParaRPr lang="en-US" i="1"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2.JPG"/>
          <p:cNvPicPr>
            <a:picLocks noChangeAspect="1"/>
          </p:cNvPicPr>
          <p:nvPr/>
        </p:nvPicPr>
        <p:blipFill>
          <a:blip r:embed="rId3" cstate="print"/>
          <a:stretch>
            <a:fillRect/>
          </a:stretch>
        </p:blipFill>
        <p:spPr>
          <a:xfrm>
            <a:off x="36512" y="-553451"/>
            <a:ext cx="9144000" cy="5926667"/>
          </a:xfrm>
          <a:prstGeom prst="rect">
            <a:avLst/>
          </a:prstGeom>
        </p:spPr>
      </p:pic>
      <p:sp>
        <p:nvSpPr>
          <p:cNvPr id="3" name="TextBox 2"/>
          <p:cNvSpPr txBox="1"/>
          <p:nvPr/>
        </p:nvSpPr>
        <p:spPr>
          <a:xfrm>
            <a:off x="0" y="4156045"/>
            <a:ext cx="9144000" cy="2585323"/>
          </a:xfrm>
          <a:prstGeom prst="rect">
            <a:avLst/>
          </a:prstGeom>
          <a:solidFill>
            <a:schemeClr val="accent1">
              <a:lumMod val="50000"/>
            </a:schemeClr>
          </a:solidFill>
        </p:spPr>
        <p:txBody>
          <a:bodyPr wrap="square" rtlCol="0">
            <a:spAutoFit/>
          </a:bodyPr>
          <a:lstStyle/>
          <a:p>
            <a:r>
              <a:rPr lang="en-US" dirty="0" smtClean="0"/>
              <a:t>Ac</a:t>
            </a:r>
            <a:r>
              <a:rPr lang="en-US" dirty="0" smtClean="0"/>
              <a:t>ts</a:t>
            </a:r>
            <a:r>
              <a:rPr lang="en-US" dirty="0" smtClean="0"/>
              <a:t> 21:17-40 </a:t>
            </a:r>
            <a:r>
              <a:rPr lang="en-US" dirty="0" smtClean="0"/>
              <a:t>When we arrived at Jerusalem, the brothers received us </a:t>
            </a:r>
            <a:r>
              <a:rPr lang="en-US" dirty="0" smtClean="0"/>
              <a:t>we went to</a:t>
            </a:r>
            <a:r>
              <a:rPr lang="en-US" dirty="0" smtClean="0"/>
              <a:t> </a:t>
            </a:r>
            <a:r>
              <a:rPr lang="en-US" dirty="0" smtClean="0"/>
              <a:t>see James, and all the </a:t>
            </a:r>
            <a:r>
              <a:rPr lang="en-US" dirty="0" smtClean="0"/>
              <a:t>elders.</a:t>
            </a:r>
            <a:r>
              <a:rPr lang="en-US" dirty="0"/>
              <a:t> </a:t>
            </a:r>
            <a:r>
              <a:rPr lang="en-US" dirty="0" smtClean="0"/>
              <a:t>Paul </a:t>
            </a:r>
            <a:r>
              <a:rPr lang="en-US" dirty="0" smtClean="0"/>
              <a:t>reported </a:t>
            </a:r>
            <a:r>
              <a:rPr lang="en-US" dirty="0" smtClean="0"/>
              <a:t>what </a:t>
            </a:r>
            <a:r>
              <a:rPr lang="en-US" dirty="0" smtClean="0"/>
              <a:t>God had </a:t>
            </a:r>
            <a:r>
              <a:rPr lang="en-US" dirty="0" smtClean="0"/>
              <a:t>done among the gentiles. they </a:t>
            </a:r>
            <a:r>
              <a:rPr lang="en-US" dirty="0" smtClean="0"/>
              <a:t>praised God. Then they said to Paul: “You see, brother, how many thousands of Jews have believed, and all of them are zealous for the law</a:t>
            </a:r>
            <a:r>
              <a:rPr lang="en-US" dirty="0" smtClean="0"/>
              <a:t>. The </a:t>
            </a:r>
            <a:r>
              <a:rPr lang="en-US" dirty="0" smtClean="0"/>
              <a:t>next day Paul took the men and purified himself along with them. </a:t>
            </a:r>
            <a:r>
              <a:rPr lang="en-US" dirty="0" smtClean="0"/>
              <a:t>some </a:t>
            </a:r>
            <a:r>
              <a:rPr lang="en-US" dirty="0" smtClean="0"/>
              <a:t>Jews from the province of Asia saw Paul at the temple. They stirred up the whole crowd and seized </a:t>
            </a:r>
            <a:r>
              <a:rPr lang="en-US" dirty="0" smtClean="0"/>
              <a:t>him, </a:t>
            </a:r>
            <a:r>
              <a:rPr lang="en-US" dirty="0" smtClean="0"/>
              <a:t>The whole city was aroused, and the people came running from all directions. Seizing Paul, they dragged him from the temple, and immediately the gates were shut</a:t>
            </a:r>
            <a:r>
              <a:rPr lang="en-US" dirty="0" smtClean="0"/>
              <a:t>. Roman </a:t>
            </a:r>
            <a:r>
              <a:rPr lang="en-US" dirty="0" smtClean="0"/>
              <a:t>troops </a:t>
            </a:r>
            <a:r>
              <a:rPr lang="en-US" dirty="0" smtClean="0"/>
              <a:t>heard that Jerusalem </a:t>
            </a:r>
            <a:r>
              <a:rPr lang="en-US" dirty="0" smtClean="0"/>
              <a:t>was in an </a:t>
            </a:r>
            <a:r>
              <a:rPr lang="en-US" dirty="0" smtClean="0"/>
              <a:t>uproar, </a:t>
            </a:r>
            <a:r>
              <a:rPr lang="en-US" dirty="0" smtClean="0"/>
              <a:t>they stopped beating </a:t>
            </a:r>
            <a:r>
              <a:rPr lang="en-US" dirty="0" smtClean="0"/>
              <a:t>Paul. The </a:t>
            </a:r>
            <a:r>
              <a:rPr lang="en-US" dirty="0" smtClean="0"/>
              <a:t>violence of the mob was so great he had to be carried by the </a:t>
            </a:r>
            <a:r>
              <a:rPr lang="en-US" dirty="0" smtClean="0"/>
              <a:t>soldiers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3.JPG"/>
          <p:cNvPicPr>
            <a:picLocks noChangeAspect="1"/>
          </p:cNvPicPr>
          <p:nvPr/>
        </p:nvPicPr>
        <p:blipFill>
          <a:blip r:embed="rId3" cstate="print"/>
          <a:stretch>
            <a:fillRect/>
          </a:stretch>
        </p:blipFill>
        <p:spPr>
          <a:xfrm>
            <a:off x="0" y="-531440"/>
            <a:ext cx="9144000" cy="5926667"/>
          </a:xfrm>
          <a:prstGeom prst="rect">
            <a:avLst/>
          </a:prstGeom>
        </p:spPr>
      </p:pic>
      <p:sp>
        <p:nvSpPr>
          <p:cNvPr id="3" name="TextBox 2"/>
          <p:cNvSpPr txBox="1"/>
          <p:nvPr/>
        </p:nvSpPr>
        <p:spPr>
          <a:xfrm>
            <a:off x="0" y="3890079"/>
            <a:ext cx="9144000" cy="3139321"/>
          </a:xfrm>
          <a:prstGeom prst="rect">
            <a:avLst/>
          </a:prstGeom>
          <a:solidFill>
            <a:schemeClr val="accent1">
              <a:lumMod val="50000"/>
            </a:schemeClr>
          </a:solidFill>
        </p:spPr>
        <p:txBody>
          <a:bodyPr wrap="square" rtlCol="0">
            <a:spAutoFit/>
          </a:bodyPr>
          <a:lstStyle/>
          <a:p>
            <a:r>
              <a:rPr lang="en-US" dirty="0" smtClean="0"/>
              <a:t>Acts 26:32-27:44 “This </a:t>
            </a:r>
            <a:r>
              <a:rPr lang="en-US" dirty="0" smtClean="0"/>
              <a:t>man could have been set free if he had not appealed to Caesar.”</a:t>
            </a:r>
          </a:p>
          <a:p>
            <a:r>
              <a:rPr lang="en-US" dirty="0" smtClean="0"/>
              <a:t>Paul </a:t>
            </a:r>
            <a:r>
              <a:rPr lang="en-US" dirty="0" smtClean="0"/>
              <a:t>stood </a:t>
            </a:r>
            <a:r>
              <a:rPr lang="en-US" dirty="0" smtClean="0"/>
              <a:t>up: </a:t>
            </a:r>
            <a:r>
              <a:rPr lang="en-US" dirty="0" smtClean="0"/>
              <a:t>“Men, you should have taken my advice not to sail from Crete; then you would have spared yourselves this damage and </a:t>
            </a:r>
            <a:r>
              <a:rPr lang="en-US" dirty="0" smtClean="0"/>
              <a:t>lost; none </a:t>
            </a:r>
            <a:r>
              <a:rPr lang="en-US" dirty="0" smtClean="0"/>
              <a:t>of you will be lost; only the ship will be </a:t>
            </a:r>
            <a:r>
              <a:rPr lang="en-US" dirty="0" smtClean="0"/>
              <a:t>destroyed. Last night an angel of the God whose I am and whom I serve stood beside me and said, `Do not be afraid, Paul. You must stand trial before Caesar; and God has graciously given you the lives of all who sail with you.’ So keep up your courage, men, for I have faith in God that it will happen just as he told me. Nevertheless, we must run aground on some island.” On </a:t>
            </a:r>
            <a:r>
              <a:rPr lang="en-US" dirty="0" smtClean="0"/>
              <a:t>the fourteenth night we were still being driven across the </a:t>
            </a:r>
            <a:r>
              <a:rPr lang="en-US" dirty="0" smtClean="0"/>
              <a:t>Adriatic, </a:t>
            </a:r>
            <a:r>
              <a:rPr lang="en-US" dirty="0" smtClean="0"/>
              <a:t>there were 276 of us on </a:t>
            </a:r>
            <a:r>
              <a:rPr lang="en-US" dirty="0" smtClean="0"/>
              <a:t>board</a:t>
            </a:r>
            <a:r>
              <a:rPr lang="en-US" dirty="0"/>
              <a:t>.</a:t>
            </a:r>
            <a:endParaRPr lang="en-US" dirty="0" smtClean="0"/>
          </a:p>
          <a:p>
            <a:r>
              <a:rPr lang="en-US" dirty="0" smtClean="0"/>
              <a:t>The </a:t>
            </a:r>
            <a:r>
              <a:rPr lang="en-US" dirty="0" smtClean="0"/>
              <a:t>soldiers planned to kill the prisoners to prevent any of them from </a:t>
            </a:r>
            <a:r>
              <a:rPr lang="en-US" dirty="0" smtClean="0"/>
              <a:t>escaping. </a:t>
            </a:r>
            <a:r>
              <a:rPr lang="en-US" dirty="0" smtClean="0"/>
              <a:t>The rest were to get there on planks or on pieces of the ship. In this way everyone reached land in safety.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4.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829071"/>
            <a:ext cx="9144000" cy="1200329"/>
          </a:xfrm>
          <a:prstGeom prst="rect">
            <a:avLst/>
          </a:prstGeom>
          <a:solidFill>
            <a:schemeClr val="accent1">
              <a:lumMod val="50000"/>
            </a:schemeClr>
          </a:solidFill>
        </p:spPr>
        <p:txBody>
          <a:bodyPr wrap="square" rtlCol="0">
            <a:spAutoFit/>
          </a:bodyPr>
          <a:lstStyle/>
          <a:p>
            <a:r>
              <a:rPr lang="en-US" dirty="0" smtClean="0"/>
              <a:t>Acts 28:28,29 </a:t>
            </a:r>
            <a:r>
              <a:rPr lang="en-US" dirty="0" smtClean="0"/>
              <a:t>“Therefore I want you to know that God’s salvation has been sent to the Gentiles, and they will listen</a:t>
            </a:r>
            <a:r>
              <a:rPr lang="en-US" dirty="0" smtClean="0"/>
              <a:t>!” </a:t>
            </a:r>
            <a:r>
              <a:rPr lang="en-US" dirty="0" smtClean="0"/>
              <a:t>Paul stayed </a:t>
            </a:r>
            <a:r>
              <a:rPr lang="en-US" dirty="0" smtClean="0"/>
              <a:t>in Rome</a:t>
            </a:r>
            <a:r>
              <a:rPr lang="en-US" dirty="0" smtClean="0"/>
              <a:t> </a:t>
            </a:r>
            <a:r>
              <a:rPr lang="en-US" dirty="0" smtClean="0"/>
              <a:t>in his own rented house and welcomed all who came to see </a:t>
            </a:r>
            <a:r>
              <a:rPr lang="en-US" dirty="0" smtClean="0"/>
              <a:t>him.</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2.JPG"/>
          <p:cNvPicPr>
            <a:picLocks noChangeAspect="1"/>
          </p:cNvPicPr>
          <p:nvPr/>
        </p:nvPicPr>
        <p:blipFill>
          <a:blip r:embed="rId3" cstate="print"/>
          <a:stretch>
            <a:fillRect/>
          </a:stretch>
        </p:blipFill>
        <p:spPr>
          <a:xfrm>
            <a:off x="0" y="-603448"/>
            <a:ext cx="9144000" cy="5926667"/>
          </a:xfrm>
          <a:prstGeom prst="rect">
            <a:avLst/>
          </a:prstGeom>
        </p:spPr>
      </p:pic>
      <p:sp>
        <p:nvSpPr>
          <p:cNvPr id="4" name="TextBox 3"/>
          <p:cNvSpPr txBox="1"/>
          <p:nvPr/>
        </p:nvSpPr>
        <p:spPr>
          <a:xfrm>
            <a:off x="36512" y="4509120"/>
            <a:ext cx="9107488" cy="2585323"/>
          </a:xfrm>
          <a:prstGeom prst="rect">
            <a:avLst/>
          </a:prstGeom>
          <a:solidFill>
            <a:schemeClr val="bg2">
              <a:lumMod val="50000"/>
            </a:schemeClr>
          </a:solidFill>
        </p:spPr>
        <p:txBody>
          <a:bodyPr wrap="square" rtlCol="0">
            <a:spAutoFit/>
          </a:bodyPr>
          <a:lstStyle/>
          <a:p>
            <a:r>
              <a:rPr lang="en-US" dirty="0" smtClean="0"/>
              <a:t>John 21:8-14 The other disciples followed in the boat, towing the net full of fish, for they were not far from shore, about a hundred yards. </a:t>
            </a:r>
            <a:r>
              <a:rPr lang="en-US" i="1" dirty="0" smtClean="0"/>
              <a:t>[Greek: about two hundred cubits (about 90 </a:t>
            </a:r>
            <a:r>
              <a:rPr lang="en-US" i="1" dirty="0" err="1" smtClean="0"/>
              <a:t>metres</a:t>
            </a:r>
            <a:r>
              <a:rPr lang="en-US" i="1" dirty="0" smtClean="0"/>
              <a:t>)]</a:t>
            </a:r>
          </a:p>
          <a:p>
            <a:r>
              <a:rPr lang="en-US" dirty="0" smtClean="0"/>
              <a:t>When they landed, they saw a fire of burning coals there with fish on it, and some bread. Jesus said to them, “Bring some of the fish you have just caught.” Simon Peter climbed aboard and dragged the net ashore. It was full of large fish, 153, but even with so many the net was not torn. Jesus said to them, “Come and have breakfast.” None of the disciples dared ask him, “Who are you?” They knew it was the Lord. Jesus took the </a:t>
            </a:r>
            <a:r>
              <a:rPr lang="en-US" dirty="0" err="1"/>
              <a:t>breadthe</a:t>
            </a:r>
            <a:r>
              <a:rPr lang="en-US" dirty="0"/>
              <a:t> fish </a:t>
            </a:r>
            <a:r>
              <a:rPr lang="en-US" dirty="0" smtClean="0"/>
              <a:t>and gave it to them. This was now the third time Jesus appeared to his disciples after he was raised from the dead.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3.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36512" y="4725144"/>
            <a:ext cx="9144000" cy="2308324"/>
          </a:xfrm>
          <a:prstGeom prst="rect">
            <a:avLst/>
          </a:prstGeom>
          <a:solidFill>
            <a:schemeClr val="bg2">
              <a:lumMod val="50000"/>
            </a:schemeClr>
          </a:solidFill>
        </p:spPr>
        <p:txBody>
          <a:bodyPr wrap="square" rtlCol="0">
            <a:spAutoFit/>
          </a:bodyPr>
          <a:lstStyle/>
          <a:p>
            <a:r>
              <a:rPr lang="en-US" dirty="0" smtClean="0"/>
              <a:t>Jn. 21:15-17 When they had finished eating, Jesus said to Simon Peter, “Simon son of John, do you truly love me more than these?” “Yes, Lord,” he said, “you know that I love you.” Jesus said, “Feed my lambs.” Again Jesus said, “Simon son of John, do you truly love me?” He answered, “Yes, Lord, you know that I love you.” Jesus said, “Take care of my sheep.” The third time he said to him, “Simon son of John, do you love me?” Peter was hurt because Jesus asked him the third time, “Do you love me?” He said, “Lord, you know all things; you know that I love you.” Jesus said, “Feed my sheep.</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4.JP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00000"/>
                    </a14:imgEffect>
                    <a14:imgEffect>
                      <a14:brightnessContrast bright="20000" contrast="-20000"/>
                    </a14:imgEffect>
                  </a14:imgLayer>
                </a14:imgProps>
              </a:ext>
            </a:extLst>
          </a:blip>
          <a:srcRect t="1" b="1585"/>
          <a:stretch/>
        </p:blipFill>
        <p:spPr>
          <a:xfrm>
            <a:off x="0" y="44624"/>
            <a:ext cx="9144000" cy="5832648"/>
          </a:xfrm>
          <a:prstGeom prst="rect">
            <a:avLst/>
          </a:prstGeom>
        </p:spPr>
      </p:pic>
      <p:sp>
        <p:nvSpPr>
          <p:cNvPr id="5" name="TextBox 4"/>
          <p:cNvSpPr txBox="1"/>
          <p:nvPr/>
        </p:nvSpPr>
        <p:spPr>
          <a:xfrm>
            <a:off x="-5963" y="5829071"/>
            <a:ext cx="9144000" cy="1200329"/>
          </a:xfrm>
          <a:prstGeom prst="rect">
            <a:avLst/>
          </a:prstGeom>
          <a:solidFill>
            <a:schemeClr val="bg2">
              <a:lumMod val="50000"/>
            </a:schemeClr>
          </a:solidFill>
        </p:spPr>
        <p:txBody>
          <a:bodyPr wrap="square" rtlCol="0">
            <a:spAutoFit/>
          </a:bodyPr>
          <a:lstStyle/>
          <a:p>
            <a:r>
              <a:rPr lang="en-US" dirty="0" smtClean="0"/>
              <a:t>Mt. 28:16-20 Then Jesus came to them and said, “Go and make disciples of all nations, baptizing them in the name of the Father and of the Son and of the Holy Spirit, and teaching them to obey everything I have commanded you. And surely I am with you always, to the very end of the age.”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5.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4998075"/>
            <a:ext cx="9144000" cy="2031325"/>
          </a:xfrm>
          <a:prstGeom prst="rect">
            <a:avLst/>
          </a:prstGeom>
          <a:solidFill>
            <a:schemeClr val="bg2">
              <a:lumMod val="50000"/>
            </a:schemeClr>
          </a:solidFill>
        </p:spPr>
        <p:txBody>
          <a:bodyPr wrap="square" rtlCol="0">
            <a:spAutoFit/>
          </a:bodyPr>
          <a:lstStyle/>
          <a:p>
            <a:r>
              <a:rPr lang="en-US" dirty="0" smtClean="0"/>
              <a:t>Luke 24:44-48 He said to them, “This is what I told you while I was still with you: Everything must be fulfilled that is written about me in the Law of Moses, the Prophets and the Psalms.”</a:t>
            </a:r>
          </a:p>
          <a:p>
            <a:r>
              <a:rPr lang="en-US" dirty="0" smtClean="0"/>
              <a:t>Then he opened their minds so they could understand the Scriptures. He told them, “This is what is written: The Christ will suffer and rise from the dead on the third day, and repentance and forgiveness of sins will be preached in his name to all nations, beginning at Jerusalem.</a:t>
            </a:r>
          </a:p>
          <a:p>
            <a:r>
              <a:rPr lang="en-US" dirty="0" smtClean="0"/>
              <a:t>You are witnesses of these things.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6.JPG"/>
          <p:cNvPicPr>
            <a:picLocks noChangeAspect="1"/>
          </p:cNvPicPr>
          <p:nvPr/>
        </p:nvPicPr>
        <p:blipFill>
          <a:blip r:embed="rId3" cstate="print"/>
          <a:stretch>
            <a:fillRect/>
          </a:stretch>
        </p:blipFill>
        <p:spPr>
          <a:xfrm>
            <a:off x="0" y="-49395"/>
            <a:ext cx="9144000" cy="5926667"/>
          </a:xfrm>
          <a:prstGeom prst="rect">
            <a:avLst/>
          </a:prstGeom>
        </p:spPr>
      </p:pic>
      <p:sp>
        <p:nvSpPr>
          <p:cNvPr id="3" name="TextBox 2"/>
          <p:cNvSpPr txBox="1"/>
          <p:nvPr/>
        </p:nvSpPr>
        <p:spPr>
          <a:xfrm>
            <a:off x="0" y="5877272"/>
            <a:ext cx="9144000" cy="1200329"/>
          </a:xfrm>
          <a:prstGeom prst="rect">
            <a:avLst/>
          </a:prstGeom>
          <a:solidFill>
            <a:schemeClr val="bg2">
              <a:lumMod val="50000"/>
            </a:schemeClr>
          </a:solidFill>
        </p:spPr>
        <p:txBody>
          <a:bodyPr wrap="square" rtlCol="0">
            <a:spAutoFit/>
          </a:bodyPr>
          <a:lstStyle/>
          <a:p>
            <a:r>
              <a:rPr lang="en-US" dirty="0" smtClean="0"/>
              <a:t>Luke 24:50,51 When he had led them out to the vicinity of Bethany, he lifted up his hands and blessed them. While he was blessing them, he left them and was taken up into heaven.</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7.JPG"/>
          <p:cNvPicPr>
            <a:picLocks noChangeAspect="1"/>
          </p:cNvPicPr>
          <p:nvPr/>
        </p:nvPicPr>
        <p:blipFill>
          <a:blip r:embed="rId3" cstate="print"/>
          <a:stretch>
            <a:fillRect/>
          </a:stretch>
        </p:blipFill>
        <p:spPr>
          <a:xfrm>
            <a:off x="35496" y="-27384"/>
            <a:ext cx="9144000" cy="5926667"/>
          </a:xfrm>
          <a:prstGeom prst="rect">
            <a:avLst/>
          </a:prstGeom>
        </p:spPr>
      </p:pic>
      <p:sp>
        <p:nvSpPr>
          <p:cNvPr id="3" name="TextBox 2"/>
          <p:cNvSpPr txBox="1"/>
          <p:nvPr/>
        </p:nvSpPr>
        <p:spPr>
          <a:xfrm>
            <a:off x="36512" y="4509120"/>
            <a:ext cx="9144000" cy="2585323"/>
          </a:xfrm>
          <a:prstGeom prst="rect">
            <a:avLst/>
          </a:prstGeom>
          <a:solidFill>
            <a:schemeClr val="bg2">
              <a:lumMod val="50000"/>
            </a:schemeClr>
          </a:solidFill>
        </p:spPr>
        <p:txBody>
          <a:bodyPr wrap="square" rtlCol="0">
            <a:spAutoFit/>
          </a:bodyPr>
          <a:lstStyle/>
          <a:p>
            <a:r>
              <a:rPr lang="en-US" dirty="0" smtClean="0"/>
              <a:t>Acts 1:12-26 They returned to Jerusalem from the Mount of Olives, </a:t>
            </a:r>
            <a:r>
              <a:rPr lang="en-US" i="1" dirty="0" smtClean="0"/>
              <a:t> (about 1 km from the city).</a:t>
            </a:r>
          </a:p>
          <a:p>
            <a:r>
              <a:rPr lang="en-US" dirty="0"/>
              <a:t>T</a:t>
            </a:r>
            <a:r>
              <a:rPr lang="en-US" dirty="0" smtClean="0"/>
              <a:t>hey went upstairs to the room where they were staying. Those present were Peter, John, James and Andrew; Philip and Thomas, Bartholomew and Matthew; James son of </a:t>
            </a:r>
            <a:r>
              <a:rPr lang="en-US" dirty="0" err="1" smtClean="0"/>
              <a:t>Alphaeus</a:t>
            </a:r>
            <a:r>
              <a:rPr lang="en-US" dirty="0" smtClean="0"/>
              <a:t> and Simon the Zealot, and Judas son of James</a:t>
            </a:r>
            <a:r>
              <a:rPr lang="en-US" dirty="0"/>
              <a:t>.</a:t>
            </a:r>
            <a:r>
              <a:rPr lang="en-US" dirty="0" smtClean="0"/>
              <a:t> They all joined together constantly in prayer, along with the women and Mary the mother of Jesus, and with his brothers. In those days Peter stood up among the believers </a:t>
            </a:r>
            <a:r>
              <a:rPr lang="en-US" i="1" dirty="0" smtClean="0"/>
              <a:t>(a group numbering about a hundred and twenty) </a:t>
            </a:r>
            <a:r>
              <a:rPr lang="en-US" dirty="0" smtClean="0"/>
              <a:t> “For,” said Peter, “it is written in the Book of Psalms,</a:t>
            </a:r>
            <a:r>
              <a:rPr lang="en-US" i="1" dirty="0" smtClean="0"/>
              <a:t> “`May another take his place of leadership.’ [Psalm 109:8]</a:t>
            </a:r>
            <a:endParaRPr lang="en-US" dirty="0" smtClean="0"/>
          </a:p>
          <a:p>
            <a:r>
              <a:rPr lang="en-US" dirty="0" smtClean="0"/>
              <a:t>Then they cast lots, and the lot fell to Matthias; so he was added to the eleven apostles.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8.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6163" y="4167078"/>
            <a:ext cx="9144000" cy="2862322"/>
          </a:xfrm>
          <a:prstGeom prst="rect">
            <a:avLst/>
          </a:prstGeom>
          <a:solidFill>
            <a:schemeClr val="bg2">
              <a:lumMod val="50000"/>
            </a:schemeClr>
          </a:solidFill>
        </p:spPr>
        <p:txBody>
          <a:bodyPr wrap="square" rtlCol="0">
            <a:spAutoFit/>
          </a:bodyPr>
          <a:lstStyle/>
          <a:p>
            <a:r>
              <a:rPr lang="en-US" dirty="0" smtClean="0"/>
              <a:t>Ac. 2:4-37 All of them were filled with the Holy Spirit and began to speak in other tongues</a:t>
            </a:r>
            <a:r>
              <a:rPr lang="en-US" i="1" dirty="0" smtClean="0"/>
              <a:t> as the Spirit enabled them. </a:t>
            </a:r>
            <a:r>
              <a:rPr lang="en-US" dirty="0" smtClean="0"/>
              <a:t>A crowd came together. “Are not all these men who are speaking Galileans? Then how is it that each of us hears them in his own native language? Some made fun and said, “They have had too much wine.” Then Peter stood up with the Eleven: “Fellow Jews and all of you who live in Jerusalem; these men are not drunk. It’s only nine in the morning! “Jesus of Nazareth was a man accredited by God to you by miracles, wonders and signs, which God did among you through him, as you yourselves </a:t>
            </a:r>
            <a:r>
              <a:rPr lang="en-US" dirty="0" err="1" smtClean="0"/>
              <a:t>know.This</a:t>
            </a:r>
            <a:r>
              <a:rPr lang="en-US" dirty="0" smtClean="0"/>
              <a:t>  man was handed over and </a:t>
            </a:r>
            <a:r>
              <a:rPr lang="en-US" i="1" dirty="0" smtClean="0"/>
              <a:t>put to death by nailing him to the cross. </a:t>
            </a:r>
            <a:r>
              <a:rPr lang="en-US" dirty="0" smtClean="0"/>
              <a:t>But God raised him from the dead and we are all witnesses of the fact. God has made this Jesus, whom you crucified, both Lord and Christ.”.</a:t>
            </a:r>
          </a:p>
          <a:p>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3458</TotalTime>
  <Words>3891</Words>
  <Application>Microsoft Office PowerPoint</Application>
  <PresentationFormat>On-screen Show (4:3)</PresentationFormat>
  <Paragraphs>73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part 18 English   Jesus and the fish, Ascension, Acts of the Apostles, Peter preaching, Stephen stoned, Paul’s Conversion and Travels.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18 The Life of Jesus  18</dc:title>
  <dc:creator>Kees</dc:creator>
  <cp:lastModifiedBy>Windows User</cp:lastModifiedBy>
  <cp:revision>29</cp:revision>
  <dcterms:created xsi:type="dcterms:W3CDTF">2014-03-07T16:11:39Z</dcterms:created>
  <dcterms:modified xsi:type="dcterms:W3CDTF">2023-03-06T16:11:26Z</dcterms:modified>
</cp:coreProperties>
</file>